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407" r:id="rId2"/>
    <p:sldId id="402" r:id="rId3"/>
    <p:sldId id="269" r:id="rId4"/>
    <p:sldId id="403" r:id="rId5"/>
    <p:sldId id="382" r:id="rId6"/>
    <p:sldId id="270" r:id="rId7"/>
    <p:sldId id="306" r:id="rId8"/>
    <p:sldId id="383" r:id="rId9"/>
    <p:sldId id="308" r:id="rId10"/>
    <p:sldId id="384" r:id="rId11"/>
    <p:sldId id="385" r:id="rId12"/>
    <p:sldId id="386" r:id="rId13"/>
    <p:sldId id="387" r:id="rId14"/>
    <p:sldId id="388" r:id="rId15"/>
    <p:sldId id="389" r:id="rId16"/>
    <p:sldId id="390" r:id="rId17"/>
    <p:sldId id="391" r:id="rId18"/>
    <p:sldId id="392" r:id="rId19"/>
    <p:sldId id="406" r:id="rId20"/>
    <p:sldId id="405" r:id="rId21"/>
    <p:sldId id="395" r:id="rId22"/>
    <p:sldId id="396" r:id="rId23"/>
    <p:sldId id="397" r:id="rId24"/>
    <p:sldId id="398" r:id="rId25"/>
    <p:sldId id="399" r:id="rId26"/>
    <p:sldId id="400" r:id="rId27"/>
    <p:sldId id="401" r:id="rId28"/>
  </p:sldIdLst>
  <p:sldSz cx="11831638" cy="6859588"/>
  <p:notesSz cx="6858000" cy="9144000"/>
  <p:embeddedFontLst>
    <p:embeddedFont>
      <p:font typeface="맑은 고딕" panose="020B0503020000020004" pitchFamily="50" charset="-127"/>
      <p:regular r:id="rId30"/>
      <p:bold r:id="rId31"/>
    </p:embeddedFont>
    <p:embeddedFont>
      <p:font typeface="나눔고딕 ExtraBold" panose="020B0600000101010101" charset="-127"/>
      <p:bold r:id="rId32"/>
    </p:embeddedFont>
    <p:embeddedFont>
      <p:font typeface="나눔고딕" panose="020B0600000101010101" charset="-127"/>
      <p:regular r:id="rId33"/>
      <p:bold r:id="rId34"/>
    </p:embeddedFont>
    <p:embeddedFont>
      <p:font typeface="Arial Unicode MS" panose="020B0604020202020204" pitchFamily="50" charset="-127"/>
      <p:regular r:id="rId35"/>
    </p:embeddedFont>
  </p:embeddedFontLst>
  <p:defaultTextStyle>
    <a:defPPr>
      <a:defRPr lang="ko-KR"/>
    </a:defPPr>
    <a:lvl1pPr marL="0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010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8019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2029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6038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0048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4058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38067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2077" algn="l" defTabSz="1068019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4D91"/>
    <a:srgbClr val="FFFFFF"/>
    <a:srgbClr val="0674D8"/>
    <a:srgbClr val="0562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70" autoAdjust="0"/>
    <p:restoredTop sz="92973" autoAdjust="0"/>
  </p:normalViewPr>
  <p:slideViewPr>
    <p:cSldViewPr>
      <p:cViewPr>
        <p:scale>
          <a:sx n="103" d="100"/>
          <a:sy n="103" d="100"/>
        </p:scale>
        <p:origin x="-84" y="-108"/>
      </p:cViewPr>
      <p:guideLst>
        <p:guide orient="horz" pos="2161"/>
        <p:guide pos="3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97370C-BE4E-440E-85F3-E029DD814519}" type="datetimeFigureOut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73075" y="685800"/>
            <a:ext cx="5911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53AA4-ACB5-4E1A-BC2A-0058F51AC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774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010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019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2029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6038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0048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4058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38067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2077" algn="l" defTabSz="1068019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73075" y="685800"/>
            <a:ext cx="59118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xfrm>
            <a:off x="664903" y="4311510"/>
            <a:ext cx="5320808" cy="408367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73075" y="685800"/>
            <a:ext cx="59118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xfrm>
            <a:off x="664903" y="4311510"/>
            <a:ext cx="5320808" cy="408367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5AD9F-BDCA-4988-9CDB-C2D42F29DB67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473075" y="685800"/>
            <a:ext cx="591185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53AA4-ACB5-4E1A-BC2A-0058F51ACA85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676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87373" y="2130919"/>
            <a:ext cx="10056892" cy="147036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74746" y="3887100"/>
            <a:ext cx="8282147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8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2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6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0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4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380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2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3C3FF-37AF-47EB-A055-D78D7E7F32F8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51148FB-F5B7-4D6C-8992-2BD7D15A0F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712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F414-9F79-4132-8D52-F60A548C0AEE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51148FB-F5B7-4D6C-8992-2BD7D15A0F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84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34618" y="4407921"/>
            <a:ext cx="10056892" cy="1362390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34618" y="2907387"/>
            <a:ext cx="10056892" cy="1500534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01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801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2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603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00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40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3806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20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5A83-F83D-4A03-B073-45A04B794192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9732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91582" y="1600571"/>
            <a:ext cx="5225640" cy="4527011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14416" y="1600571"/>
            <a:ext cx="5225640" cy="4527011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AA0A-C731-4504-89BC-A964EE22C059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00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1582" y="1535469"/>
            <a:ext cx="5227695" cy="6399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010" indent="0">
              <a:buNone/>
              <a:defRPr sz="2300" b="1"/>
            </a:lvl2pPr>
            <a:lvl3pPr marL="1068019" indent="0">
              <a:buNone/>
              <a:defRPr sz="2100" b="1"/>
            </a:lvl3pPr>
            <a:lvl4pPr marL="1602029" indent="0">
              <a:buNone/>
              <a:defRPr sz="1900" b="1"/>
            </a:lvl4pPr>
            <a:lvl5pPr marL="2136038" indent="0">
              <a:buNone/>
              <a:defRPr sz="1900" b="1"/>
            </a:lvl5pPr>
            <a:lvl6pPr marL="2670048" indent="0">
              <a:buNone/>
              <a:defRPr sz="1900" b="1"/>
            </a:lvl6pPr>
            <a:lvl7pPr marL="3204058" indent="0">
              <a:buNone/>
              <a:defRPr sz="1900" b="1"/>
            </a:lvl7pPr>
            <a:lvl8pPr marL="3738067" indent="0">
              <a:buNone/>
              <a:defRPr sz="1900" b="1"/>
            </a:lvl8pPr>
            <a:lvl9pPr marL="4272077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91582" y="2175379"/>
            <a:ext cx="5227695" cy="395220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010309" y="1535469"/>
            <a:ext cx="5229748" cy="6399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010" indent="0">
              <a:buNone/>
              <a:defRPr sz="2300" b="1"/>
            </a:lvl2pPr>
            <a:lvl3pPr marL="1068019" indent="0">
              <a:buNone/>
              <a:defRPr sz="2100" b="1"/>
            </a:lvl3pPr>
            <a:lvl4pPr marL="1602029" indent="0">
              <a:buNone/>
              <a:defRPr sz="1900" b="1"/>
            </a:lvl4pPr>
            <a:lvl5pPr marL="2136038" indent="0">
              <a:buNone/>
              <a:defRPr sz="1900" b="1"/>
            </a:lvl5pPr>
            <a:lvl6pPr marL="2670048" indent="0">
              <a:buNone/>
              <a:defRPr sz="1900" b="1"/>
            </a:lvl6pPr>
            <a:lvl7pPr marL="3204058" indent="0">
              <a:buNone/>
              <a:defRPr sz="1900" b="1"/>
            </a:lvl7pPr>
            <a:lvl8pPr marL="3738067" indent="0">
              <a:buNone/>
              <a:defRPr sz="1900" b="1"/>
            </a:lvl8pPr>
            <a:lvl9pPr marL="4272077" indent="0">
              <a:buNone/>
              <a:defRPr sz="1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010309" y="2175379"/>
            <a:ext cx="5229748" cy="395220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2CD4B-85A5-4D4A-888C-C49EEE09FD3C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856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CA553-5883-4B53-82FF-7AAF19E197DC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27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8E0D1-C0FB-4716-B06F-8617BFA1F48F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38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1583" y="273113"/>
            <a:ext cx="3892527" cy="116231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25842" y="273114"/>
            <a:ext cx="6614214" cy="5854468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91583" y="1435433"/>
            <a:ext cx="3892527" cy="4692149"/>
          </a:xfrm>
        </p:spPr>
        <p:txBody>
          <a:bodyPr/>
          <a:lstStyle>
            <a:lvl1pPr marL="0" indent="0">
              <a:buNone/>
              <a:defRPr sz="1600"/>
            </a:lvl1pPr>
            <a:lvl2pPr marL="534010" indent="0">
              <a:buNone/>
              <a:defRPr sz="1400"/>
            </a:lvl2pPr>
            <a:lvl3pPr marL="1068019" indent="0">
              <a:buNone/>
              <a:defRPr sz="1200"/>
            </a:lvl3pPr>
            <a:lvl4pPr marL="1602029" indent="0">
              <a:buNone/>
              <a:defRPr sz="1100"/>
            </a:lvl4pPr>
            <a:lvl5pPr marL="2136038" indent="0">
              <a:buNone/>
              <a:defRPr sz="1100"/>
            </a:lvl5pPr>
            <a:lvl6pPr marL="2670048" indent="0">
              <a:buNone/>
              <a:defRPr sz="1100"/>
            </a:lvl6pPr>
            <a:lvl7pPr marL="3204058" indent="0">
              <a:buNone/>
              <a:defRPr sz="1100"/>
            </a:lvl7pPr>
            <a:lvl8pPr marL="3738067" indent="0">
              <a:buNone/>
              <a:defRPr sz="1100"/>
            </a:lvl8pPr>
            <a:lvl9pPr marL="4272077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4FE6B-9292-47F6-932C-588EF541B545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86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19084" y="4801712"/>
            <a:ext cx="7098983" cy="56686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19084" y="612917"/>
            <a:ext cx="7098983" cy="4115753"/>
          </a:xfrm>
        </p:spPr>
        <p:txBody>
          <a:bodyPr/>
          <a:lstStyle>
            <a:lvl1pPr marL="0" indent="0">
              <a:buNone/>
              <a:defRPr sz="3700"/>
            </a:lvl1pPr>
            <a:lvl2pPr marL="534010" indent="0">
              <a:buNone/>
              <a:defRPr sz="3300"/>
            </a:lvl2pPr>
            <a:lvl3pPr marL="1068019" indent="0">
              <a:buNone/>
              <a:defRPr sz="2800"/>
            </a:lvl3pPr>
            <a:lvl4pPr marL="1602029" indent="0">
              <a:buNone/>
              <a:defRPr sz="2300"/>
            </a:lvl4pPr>
            <a:lvl5pPr marL="2136038" indent="0">
              <a:buNone/>
              <a:defRPr sz="2300"/>
            </a:lvl5pPr>
            <a:lvl6pPr marL="2670048" indent="0">
              <a:buNone/>
              <a:defRPr sz="2300"/>
            </a:lvl6pPr>
            <a:lvl7pPr marL="3204058" indent="0">
              <a:buNone/>
              <a:defRPr sz="2300"/>
            </a:lvl7pPr>
            <a:lvl8pPr marL="3738067" indent="0">
              <a:buNone/>
              <a:defRPr sz="2300"/>
            </a:lvl8pPr>
            <a:lvl9pPr marL="4272077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19084" y="5368581"/>
            <a:ext cx="7098983" cy="805048"/>
          </a:xfrm>
        </p:spPr>
        <p:txBody>
          <a:bodyPr/>
          <a:lstStyle>
            <a:lvl1pPr marL="0" indent="0">
              <a:buNone/>
              <a:defRPr sz="1600"/>
            </a:lvl1pPr>
            <a:lvl2pPr marL="534010" indent="0">
              <a:buNone/>
              <a:defRPr sz="1400"/>
            </a:lvl2pPr>
            <a:lvl3pPr marL="1068019" indent="0">
              <a:buNone/>
              <a:defRPr sz="1200"/>
            </a:lvl3pPr>
            <a:lvl4pPr marL="1602029" indent="0">
              <a:buNone/>
              <a:defRPr sz="1100"/>
            </a:lvl4pPr>
            <a:lvl5pPr marL="2136038" indent="0">
              <a:buNone/>
              <a:defRPr sz="1100"/>
            </a:lvl5pPr>
            <a:lvl6pPr marL="2670048" indent="0">
              <a:buNone/>
              <a:defRPr sz="1100"/>
            </a:lvl6pPr>
            <a:lvl7pPr marL="3204058" indent="0">
              <a:buNone/>
              <a:defRPr sz="1100"/>
            </a:lvl7pPr>
            <a:lvl8pPr marL="3738067" indent="0">
              <a:buNone/>
              <a:defRPr sz="1100"/>
            </a:lvl8pPr>
            <a:lvl9pPr marL="4272077" indent="0">
              <a:buNone/>
              <a:defRPr sz="1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88161-E2DA-4077-ADAC-1F6E969A9454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84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E5DDD-72FE-48F7-865B-598CE1D03029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9357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577937" y="274702"/>
            <a:ext cx="2662119" cy="585288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91582" y="274702"/>
            <a:ext cx="7789162" cy="58528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0ECE0-9CCD-4256-AB5A-E6E1B7B304D3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706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91582" y="274701"/>
            <a:ext cx="10648474" cy="1143265"/>
          </a:xfrm>
          <a:prstGeom prst="rect">
            <a:avLst/>
          </a:prstGeom>
        </p:spPr>
        <p:txBody>
          <a:bodyPr vert="horz" lIns="106802" tIns="53401" rIns="106802" bIns="53401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1582" y="1600571"/>
            <a:ext cx="10648474" cy="4527011"/>
          </a:xfrm>
          <a:prstGeom prst="rect">
            <a:avLst/>
          </a:prstGeom>
        </p:spPr>
        <p:txBody>
          <a:bodyPr vert="horz" lIns="106802" tIns="53401" rIns="106802" bIns="5340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91582" y="6357822"/>
            <a:ext cx="2760716" cy="365210"/>
          </a:xfrm>
          <a:prstGeom prst="rect">
            <a:avLst/>
          </a:prstGeom>
        </p:spPr>
        <p:txBody>
          <a:bodyPr vert="horz" lIns="106802" tIns="53401" rIns="106802" bIns="5340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50A08-A2B5-4840-B22A-4866AA9FDF41}" type="datetime1">
              <a:rPr lang="ko-KR" altLang="en-US" smtClean="0"/>
              <a:t>2016-03-21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42477" y="6357822"/>
            <a:ext cx="3746685" cy="365210"/>
          </a:xfrm>
          <a:prstGeom prst="rect">
            <a:avLst/>
          </a:prstGeom>
        </p:spPr>
        <p:txBody>
          <a:bodyPr vert="horz" lIns="106802" tIns="53401" rIns="106802" bIns="5340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059759" y="45418"/>
            <a:ext cx="2760716" cy="365210"/>
          </a:xfrm>
          <a:prstGeom prst="rect">
            <a:avLst/>
          </a:prstGeom>
        </p:spPr>
        <p:txBody>
          <a:bodyPr vert="horz" lIns="106802" tIns="53401" rIns="106802" bIns="5340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148FB-F5B7-4D6C-8992-2BD7D15A0F2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2855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068019" rtl="0" eaLnBrk="1" latinLnBrk="1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0507" indent="-400507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7766" indent="-333756" algn="l" defTabSz="1068019" rtl="0" eaLnBrk="1" latinLnBrk="1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5024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69034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3043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7053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1062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05072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39082" indent="-267005" algn="l" defTabSz="1068019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010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8019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2029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6038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0048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4058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38067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2077" algn="l" defTabSz="1068019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api.turnitin.com/ko/logi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zilla.or.kr/ko/firefox/new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</a:endParaRPr>
          </a:p>
        </p:txBody>
      </p:sp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0" y="6598146"/>
            <a:ext cx="1183163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eaLnBrk="1" latinLnBrk="1" hangingPunct="1"/>
            <a:r>
              <a:rPr kumimoji="0" lang="en-US" altLang="ko-KR" sz="1100" b="1" dirty="0">
                <a:latin typeface="나눔고딕" pitchFamily="50" charset="-127"/>
                <a:ea typeface="나눔고딕" pitchFamily="50" charset="-127"/>
              </a:rPr>
              <a:t>Copyright </a:t>
            </a:r>
            <a:r>
              <a:rPr kumimoji="0" lang="ko-KR" altLang="en-US" sz="1100" b="1" dirty="0" smtClean="0">
                <a:latin typeface="나눔고딕" pitchFamily="50" charset="-127"/>
                <a:ea typeface="나눔고딕" pitchFamily="50" charset="-127"/>
              </a:rPr>
              <a:t>ⓒ</a:t>
            </a:r>
            <a:r>
              <a:rPr kumimoji="0" lang="ko-KR" altLang="en-US" sz="1100" b="1" baseline="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kumimoji="0" lang="en-US" altLang="ko-KR" sz="1100" b="1" baseline="0" dirty="0" err="1" smtClean="0">
                <a:latin typeface="나눔고딕" pitchFamily="50" charset="-127"/>
                <a:ea typeface="나눔고딕" pitchFamily="50" charset="-127"/>
              </a:rPr>
              <a:t>turnitin</a:t>
            </a:r>
            <a:r>
              <a:rPr kumimoji="0" lang="en-US" altLang="ko-KR" sz="1100" b="1" baseline="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kumimoji="0" lang="en-US" altLang="ko-KR" sz="1100" b="1" dirty="0" smtClean="0">
                <a:latin typeface="나눔고딕" pitchFamily="50" charset="-127"/>
                <a:ea typeface="나눔고딕" pitchFamily="50" charset="-127"/>
              </a:rPr>
              <a:t>LLC </a:t>
            </a:r>
            <a:endParaRPr kumimoji="0" lang="ko-KR" altLang="en-US" sz="11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011595" y="981522"/>
            <a:ext cx="5688632" cy="3312368"/>
          </a:xfrm>
          <a:prstGeom prst="ellipse">
            <a:avLst/>
          </a:prstGeom>
          <a:solidFill>
            <a:schemeClr val="tx2">
              <a:lumMod val="20000"/>
              <a:lumOff val="80000"/>
              <a:alpha val="4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02" tIns="53401" rIns="106802" bIns="53401"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00521" y="4627340"/>
            <a:ext cx="1335378" cy="1206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475606" y="1269554"/>
            <a:ext cx="890470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2800" b="1" dirty="0">
              <a:solidFill>
                <a:srgbClr val="044D9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GB" altLang="ko-KR" sz="2800" b="1" dirty="0" err="1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Turnitin</a:t>
            </a:r>
            <a:r>
              <a:rPr lang="en-GB" altLang="ko-KR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(</a:t>
            </a:r>
            <a:r>
              <a:rPr lang="ko-KR" altLang="en-US" sz="2800" b="1" dirty="0" err="1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턴잇인</a:t>
            </a:r>
            <a:r>
              <a:rPr lang="en-US" altLang="ko-KR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</a:p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이용 </a:t>
            </a:r>
            <a:r>
              <a:rPr lang="ko-KR" altLang="en-US" sz="2800" b="1" dirty="0" err="1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메뉴얼</a:t>
            </a:r>
            <a:endParaRPr lang="en-US" altLang="ko-KR" sz="2800" b="1" dirty="0" smtClean="0">
              <a:solidFill>
                <a:srgbClr val="044D9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defRPr/>
            </a:pPr>
            <a:endParaRPr lang="en-US" altLang="ko-KR" sz="2800" b="1" dirty="0">
              <a:solidFill>
                <a:srgbClr val="044D9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defRPr/>
            </a:pPr>
            <a:r>
              <a:rPr lang="ko-KR" altLang="en-US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</a:t>
            </a:r>
            <a:r>
              <a:rPr lang="ko-KR" altLang="en-US" sz="2800" b="1" dirty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생</a:t>
            </a:r>
            <a:r>
              <a:rPr lang="ko-KR" altLang="en-US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계정용</a:t>
            </a:r>
            <a:endParaRPr lang="en-US" altLang="ko-KR" sz="2800" b="1" dirty="0" smtClean="0">
              <a:solidFill>
                <a:srgbClr val="044D9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defRPr/>
            </a:pPr>
            <a:r>
              <a:rPr kumimoji="0" lang="en-US" altLang="ko-KR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en-US" altLang="ko-KR" sz="2800" b="1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Student)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169467" y="6249139"/>
            <a:ext cx="14911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1200" b="1" dirty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Updated : 201603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2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173537" y="1818996"/>
            <a:ext cx="58326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이용 전 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Check </a:t>
            </a: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사항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(3~5P)</a:t>
            </a:r>
          </a:p>
          <a:p>
            <a:pPr algn="ctr">
              <a:lnSpc>
                <a:spcPct val="150000"/>
              </a:lnSpc>
            </a:pPr>
            <a:endParaRPr lang="en-US" altLang="ko-KR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접속 </a:t>
            </a: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및 계정 생성 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(6~8P)</a:t>
            </a:r>
          </a:p>
          <a:p>
            <a:pPr algn="ctr">
              <a:lnSpc>
                <a:spcPct val="150000"/>
              </a:lnSpc>
            </a:pPr>
            <a:endParaRPr lang="en-US" altLang="ko-KR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작성 파일 업로드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9~13P)</a:t>
            </a:r>
          </a:p>
          <a:p>
            <a:pPr algn="ctr">
              <a:lnSpc>
                <a:spcPct val="150000"/>
              </a:lnSpc>
            </a:pP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유사도 </a:t>
            </a: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검사 결과 </a:t>
            </a: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확인 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(14~20P)</a:t>
            </a:r>
            <a:r>
              <a:rPr lang="ko-KR" altLang="en-US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2000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lnSpc>
                <a:spcPct val="150000"/>
              </a:lnSpc>
            </a:pP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Q&amp;A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en-US" altLang="ko-KR" sz="20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21~26P)</a:t>
            </a: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3107507" y="743580"/>
            <a:ext cx="1095956" cy="847954"/>
          </a:xfrm>
          <a:prstGeom prst="rect">
            <a:avLst/>
          </a:prstGeom>
        </p:spPr>
      </p:pic>
      <p:grpSp>
        <p:nvGrpSpPr>
          <p:cNvPr id="33" name="그룹 32"/>
          <p:cNvGrpSpPr/>
          <p:nvPr/>
        </p:nvGrpSpPr>
        <p:grpSpPr>
          <a:xfrm>
            <a:off x="270113" y="117426"/>
            <a:ext cx="5213658" cy="354214"/>
            <a:chOff x="551384" y="615477"/>
            <a:chExt cx="6524069" cy="412695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587776" y="683924"/>
              <a:ext cx="6487677" cy="34424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Contents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4" name="직사각형 3"/>
          <p:cNvSpPr/>
          <p:nvPr/>
        </p:nvSpPr>
        <p:spPr>
          <a:xfrm>
            <a:off x="3107507" y="936725"/>
            <a:ext cx="60546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ko-KR" sz="2400" b="1" u="sng" dirty="0" err="1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Turnitin</a:t>
            </a:r>
            <a:r>
              <a:rPr lang="en-GB" altLang="ko-KR" sz="2400" b="1" u="sng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400" b="1" u="sng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학생 </a:t>
            </a:r>
            <a:r>
              <a:rPr lang="en-US" altLang="ko-KR" sz="2400" b="1" u="sng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(Student)</a:t>
            </a:r>
            <a:r>
              <a:rPr lang="ko-KR" altLang="en-US" sz="2400" b="1" u="sng" dirty="0" smtClean="0">
                <a:solidFill>
                  <a:srgbClr val="044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계정</a:t>
            </a:r>
            <a:endParaRPr lang="en-US" altLang="ko-KR" sz="2400" b="1" u="sng" dirty="0">
              <a:solidFill>
                <a:srgbClr val="044D9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38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59200" y="6404297"/>
            <a:ext cx="1965610" cy="3386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000" spc="-10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Yoon가변 윤고딕 550_TT" panose="02020603020101020101" pitchFamily="18" charset="-127"/>
                <a:cs typeface="Arial" panose="020B0604020202020204" pitchFamily="34" charset="0"/>
              </a:rPr>
              <a:t>PPT TEMPLATE</a:t>
            </a:r>
            <a:endParaRPr lang="ko-KR" altLang="en-US" sz="2000" spc="-1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Yoon가변 윤고딕 550_T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자유형 25"/>
          <p:cNvSpPr/>
          <p:nvPr/>
        </p:nvSpPr>
        <p:spPr>
          <a:xfrm rot="5400000">
            <a:off x="5823297" y="-451865"/>
            <a:ext cx="1764603" cy="7295159"/>
          </a:xfrm>
          <a:custGeom>
            <a:avLst/>
            <a:gdLst>
              <a:gd name="connsiteX0" fmla="*/ 0 w 828099"/>
              <a:gd name="connsiteY0" fmla="*/ 3303002 h 3303002"/>
              <a:gd name="connsiteX1" fmla="*/ 0 w 828099"/>
              <a:gd name="connsiteY1" fmla="*/ 355342 h 3303002"/>
              <a:gd name="connsiteX2" fmla="*/ 7 w 828099"/>
              <a:gd name="connsiteY2" fmla="*/ 355342 h 3303002"/>
              <a:gd name="connsiteX3" fmla="*/ 414053 w 828099"/>
              <a:gd name="connsiteY3" fmla="*/ 0 h 3303002"/>
              <a:gd name="connsiteX4" fmla="*/ 828099 w 828099"/>
              <a:gd name="connsiteY4" fmla="*/ 355342 h 3303002"/>
              <a:gd name="connsiteX5" fmla="*/ 828093 w 828099"/>
              <a:gd name="connsiteY5" fmla="*/ 355342 h 3303002"/>
              <a:gd name="connsiteX6" fmla="*/ 828093 w 828099"/>
              <a:gd name="connsiteY6" fmla="*/ 3302996 h 3303002"/>
              <a:gd name="connsiteX7" fmla="*/ 414055 w 828099"/>
              <a:gd name="connsiteY7" fmla="*/ 2947660 h 3303002"/>
              <a:gd name="connsiteX8" fmla="*/ 8 w 828099"/>
              <a:gd name="connsiteY8" fmla="*/ 3303002 h 330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8099" h="3303002">
                <a:moveTo>
                  <a:pt x="0" y="3303002"/>
                </a:moveTo>
                <a:lnTo>
                  <a:pt x="0" y="355342"/>
                </a:lnTo>
                <a:lnTo>
                  <a:pt x="7" y="355342"/>
                </a:lnTo>
                <a:lnTo>
                  <a:pt x="414053" y="0"/>
                </a:lnTo>
                <a:lnTo>
                  <a:pt x="828099" y="355342"/>
                </a:lnTo>
                <a:lnTo>
                  <a:pt x="828093" y="355342"/>
                </a:lnTo>
                <a:lnTo>
                  <a:pt x="828093" y="3302996"/>
                </a:lnTo>
                <a:lnTo>
                  <a:pt x="414055" y="2947660"/>
                </a:lnTo>
                <a:lnTo>
                  <a:pt x="8" y="3303002"/>
                </a:lnTo>
                <a:close/>
              </a:path>
            </a:pathLst>
          </a:custGeom>
          <a:solidFill>
            <a:srgbClr val="8FC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674847" y="2313413"/>
            <a:ext cx="2131329" cy="176460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433321" y="2867782"/>
            <a:ext cx="673097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이용 전</a:t>
            </a:r>
            <a:r>
              <a:rPr lang="en-US" altLang="ko-KR" sz="44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Check </a:t>
            </a: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사항 </a:t>
            </a:r>
            <a:endParaRPr lang="ko-KR" altLang="en-US" sz="44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>
                <a:solidFill>
                  <a:schemeClr val="tx1"/>
                </a:solidFill>
              </a:rPr>
              <a:t>3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06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3171" y="1183605"/>
            <a:ext cx="11593288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1500" b="1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en-US" altLang="ko-KR" sz="1500" b="1" dirty="0" err="1" smtClean="0">
                <a:latin typeface="나눔고딕" pitchFamily="50" charset="-127"/>
                <a:ea typeface="나눔고딕" pitchFamily="50" charset="-127"/>
              </a:rPr>
              <a:t>Turnitin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</a:rPr>
              <a:t>홈페이지는 모든 브라우저로 이용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가능합니다</a:t>
            </a:r>
            <a:r>
              <a:rPr lang="en-US" altLang="ko-KR" sz="1500" b="1" dirty="0">
                <a:latin typeface="나눔고딕" pitchFamily="50" charset="-127"/>
                <a:ea typeface="나눔고딕" pitchFamily="50" charset="-127"/>
              </a:rPr>
              <a:t>!</a:t>
            </a:r>
            <a:endParaRPr lang="en-US" altLang="ko-KR" sz="1500" b="1" dirty="0" smtClean="0"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500" b="1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최신버전의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</a:rPr>
              <a:t>익스플로어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크롬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</a:rPr>
              <a:t>파이어폭스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사파리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85750" indent="-285750">
              <a:buFontTx/>
              <a:buChar char="-"/>
            </a:pPr>
            <a:endParaRPr lang="ko-KR" altLang="en-US" sz="1500" b="1" dirty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5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단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           (Internet Explorer)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</a:rPr>
              <a:t>낮은 버전 및 특유의 버그로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인해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endParaRPr lang="en-US" altLang="ko-KR" sz="1500" b="1" dirty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1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오류 </a:t>
            </a:r>
            <a:r>
              <a:rPr lang="ko-KR" altLang="en-US" sz="1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발생 시 </a:t>
            </a:r>
            <a:r>
              <a:rPr lang="en-US" altLang="ko-KR" sz="15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Turnitin</a:t>
            </a:r>
            <a:r>
              <a:rPr lang="en-US" altLang="ko-KR" sz="1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최적화 브라우저 </a:t>
            </a:r>
            <a:r>
              <a:rPr lang="ko-KR" altLang="en-US" sz="1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         </a:t>
            </a:r>
            <a:r>
              <a:rPr lang="ko-KR" altLang="en-US" sz="15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구글</a:t>
            </a:r>
            <a:r>
              <a:rPr lang="ko-KR" altLang="en-US" sz="1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크롬 다운로드 및 설치 후 이용을 </a:t>
            </a:r>
            <a:r>
              <a:rPr lang="ko-KR" altLang="en-US" sz="15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권장랍니다</a:t>
            </a:r>
            <a:r>
              <a:rPr lang="en-US" altLang="ko-KR" sz="1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!</a:t>
            </a:r>
          </a:p>
          <a:p>
            <a:endParaRPr lang="en-US" altLang="ko-KR" sz="1500" b="1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1)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</a:rPr>
              <a:t>구글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 크롬 다운로드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URL : https</a:t>
            </a:r>
            <a:r>
              <a:rPr lang="en-US" altLang="ko-KR" sz="1500" b="1" dirty="0">
                <a:latin typeface="나눔고딕" pitchFamily="50" charset="-127"/>
                <a:ea typeface="나눔고딕" pitchFamily="50" charset="-127"/>
              </a:rPr>
              <a:t>://www.google.co.kr/chrome/browser/desktop/</a:t>
            </a:r>
            <a:endParaRPr lang="en-US" altLang="ko-KR" sz="1500" b="1" dirty="0" smtClean="0"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500" b="1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2)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검색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</a:rPr>
              <a:t>포털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사이트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(Ex.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</a:rPr>
              <a:t>네이버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</a:rPr>
              <a:t>구글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</a:rPr>
              <a:t>에서 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</a:rPr>
              <a:t>“크롬” 검색</a:t>
            </a:r>
            <a:r>
              <a:rPr lang="en-US" altLang="ko-KR" sz="1500" b="1" dirty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endParaRPr lang="en-US" altLang="ko-KR" sz="15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7414" y="705171"/>
            <a:ext cx="1829973" cy="564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16375" y="2709714"/>
            <a:ext cx="293150" cy="28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1363" y="2333496"/>
            <a:ext cx="325661" cy="304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그룹 25"/>
          <p:cNvGrpSpPr/>
          <p:nvPr/>
        </p:nvGrpSpPr>
        <p:grpSpPr>
          <a:xfrm>
            <a:off x="270113" y="117426"/>
            <a:ext cx="5213658" cy="354214"/>
            <a:chOff x="551384" y="615477"/>
            <a:chExt cx="6524069" cy="412695"/>
          </a:xfrm>
        </p:grpSpPr>
        <p:cxnSp>
          <p:nvCxnSpPr>
            <p:cNvPr id="27" name="직선 연결선 26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87776" y="683924"/>
              <a:ext cx="6487677" cy="34424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err="1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Turnitin</a:t>
              </a: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이용 시 </a:t>
              </a: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Check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사항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8682" y="4379714"/>
            <a:ext cx="4473122" cy="56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0088" y="5770758"/>
            <a:ext cx="4580067" cy="779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16" name="직선 화살표 연결선 15"/>
          <p:cNvCxnSpPr/>
          <p:nvPr/>
        </p:nvCxnSpPr>
        <p:spPr bwMode="auto">
          <a:xfrm>
            <a:off x="2675459" y="5072785"/>
            <a:ext cx="0" cy="58925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51215" y="4276759"/>
            <a:ext cx="5902399" cy="247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직선 화살표 연결선 19"/>
          <p:cNvCxnSpPr/>
          <p:nvPr/>
        </p:nvCxnSpPr>
        <p:spPr bwMode="auto">
          <a:xfrm>
            <a:off x="5051723" y="6310114"/>
            <a:ext cx="648072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 bwMode="auto">
          <a:xfrm>
            <a:off x="348005" y="5734050"/>
            <a:ext cx="2399462" cy="4203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직사각형 22"/>
          <p:cNvSpPr/>
          <p:nvPr/>
        </p:nvSpPr>
        <p:spPr bwMode="auto">
          <a:xfrm>
            <a:off x="5751215" y="5712980"/>
            <a:ext cx="1199731" cy="4203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 bwMode="auto">
          <a:xfrm>
            <a:off x="1485219" y="4379714"/>
            <a:ext cx="3422488" cy="56224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82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70113" y="117426"/>
            <a:ext cx="5213658" cy="354214"/>
            <a:chOff x="551384" y="615477"/>
            <a:chExt cx="6524069" cy="412695"/>
          </a:xfrm>
        </p:grpSpPr>
        <p:cxnSp>
          <p:nvCxnSpPr>
            <p:cNvPr id="22" name="직선 연결선 21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587776" y="683924"/>
              <a:ext cx="6487677" cy="34424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이용 전 </a:t>
              </a: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Check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사항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83171" y="728325"/>
            <a:ext cx="7976460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학</a:t>
            </a:r>
            <a:r>
              <a:rPr lang="ko-KR" altLang="en-US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생</a:t>
            </a:r>
            <a:r>
              <a:rPr lang="ko-KR" altLang="en-US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계정 이용</a:t>
            </a:r>
            <a:r>
              <a:rPr lang="en-US" altLang="ko-KR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Quick Guide</a:t>
            </a:r>
            <a:r>
              <a:rPr lang="ko-KR" altLang="en-US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6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소속 학교에서 공지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(ex.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도서관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대학원 등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 </a:t>
            </a:r>
            <a:r>
              <a:rPr lang="en-US" altLang="ko-KR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Turnitin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클래스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ID, PW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확인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endParaRPr lang="ko-KR" altLang="en-US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en-US" altLang="ko-KR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Turnitin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웹사이트 접속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http://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hlinkClick r:id="rId2"/>
              </a:rPr>
              <a:t>api.turnitin.com/ko/login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우측 상단의 계정 새로 만들기 클릭 및 학생 선택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4)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공지된 클래스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ID,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기입 및 기타 개인 정보 기입 후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동의합니다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클릭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5)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클래스 이름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기관명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클릭 후 여러 개의 파란색 제출 버튼 중 하나를 선택 및 클릭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6)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작성물의 제목 기입 및 파일 업로드 완료 후 돌아가기 클릭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7)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검사 소요 시간이 지나면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%,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막대 그래프 생성되며 결과 확인을 위해 클릭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검사 결과 확인 및 수정 자료 재 업로드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9)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소속 기관에 제출할 결과 자료 다운로드 및 출력 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*</a:t>
            </a:r>
            <a:r>
              <a:rPr lang="ko-KR" altLang="en-US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자세한 사항은 반드시 </a:t>
            </a:r>
            <a:r>
              <a:rPr lang="ko-KR" altLang="en-US" sz="1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본</a:t>
            </a:r>
            <a:r>
              <a:rPr lang="ko-KR" altLang="en-US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매뉴얼 확인 바랍니다</a:t>
            </a:r>
            <a:r>
              <a:rPr lang="en-US" altLang="ko-KR" sz="16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37" name="직사각형 36"/>
          <p:cNvSpPr/>
          <p:nvPr/>
        </p:nvSpPr>
        <p:spPr bwMode="auto">
          <a:xfrm flipH="1">
            <a:off x="8954727" y="5179925"/>
            <a:ext cx="2433700" cy="685986"/>
          </a:xfrm>
          <a:prstGeom prst="rect">
            <a:avLst/>
          </a:prstGeom>
          <a:solidFill>
            <a:srgbClr val="616161"/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72000" anchor="ctr"/>
          <a:lstStyle/>
          <a:p>
            <a:pPr algn="ctr">
              <a:defRPr/>
            </a:pPr>
            <a:r>
              <a:rPr lang="ko-KR" altLang="en-US" sz="1600" dirty="0" smtClean="0">
                <a:ln>
                  <a:solidFill>
                    <a:schemeClr val="bg1">
                      <a:alpha val="23000"/>
                    </a:schemeClr>
                  </a:solidFill>
                </a:ln>
              </a:rPr>
              <a:t>학생 계정</a:t>
            </a:r>
            <a:endParaRPr lang="ko-KR" altLang="en-US" sz="1600" dirty="0">
              <a:ln>
                <a:solidFill>
                  <a:schemeClr val="bg1">
                    <a:alpha val="23000"/>
                  </a:schemeClr>
                </a:solidFill>
              </a:ln>
            </a:endParaRPr>
          </a:p>
        </p:txBody>
      </p:sp>
      <p:sp>
        <p:nvSpPr>
          <p:cNvPr id="38" name="타원 37"/>
          <p:cNvSpPr/>
          <p:nvPr/>
        </p:nvSpPr>
        <p:spPr bwMode="auto">
          <a:xfrm flipH="1">
            <a:off x="7416809" y="4209727"/>
            <a:ext cx="1882775" cy="188436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9" name="TextBox 38"/>
          <p:cNvSpPr txBox="1"/>
          <p:nvPr/>
        </p:nvSpPr>
        <p:spPr bwMode="auto">
          <a:xfrm flipH="1">
            <a:off x="8913159" y="2925738"/>
            <a:ext cx="269129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500" b="1" dirty="0" smtClean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rgbClr val="044D91"/>
                </a:solidFill>
                <a:latin typeface="+mn-ea"/>
                <a:cs typeface="Arial Unicode MS" panose="020B0604020202020204" pitchFamily="50" charset="-127"/>
              </a:rPr>
              <a:t>본인의 과제 및 논문 검사</a:t>
            </a:r>
            <a:endParaRPr lang="en-US" altLang="ko-KR" sz="1500" b="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solidFill>
                <a:srgbClr val="044D91"/>
              </a:solidFill>
              <a:latin typeface="+mn-ea"/>
              <a:cs typeface="Arial Unicode MS" panose="020B0604020202020204" pitchFamily="50" charset="-127"/>
            </a:endParaRPr>
          </a:p>
        </p:txBody>
      </p:sp>
      <p:cxnSp>
        <p:nvCxnSpPr>
          <p:cNvPr id="40" name="직선 연결선 39"/>
          <p:cNvCxnSpPr/>
          <p:nvPr/>
        </p:nvCxnSpPr>
        <p:spPr bwMode="auto">
          <a:xfrm flipH="1">
            <a:off x="8364091" y="3069754"/>
            <a:ext cx="590550" cy="9525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 bwMode="auto">
          <a:xfrm flipH="1">
            <a:off x="8364091" y="3091458"/>
            <a:ext cx="0" cy="91440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2" name="그룹 39"/>
          <p:cNvGrpSpPr>
            <a:grpSpLocks/>
          </p:cNvGrpSpPr>
          <p:nvPr/>
        </p:nvGrpSpPr>
        <p:grpSpPr bwMode="auto">
          <a:xfrm>
            <a:off x="7497771" y="4225602"/>
            <a:ext cx="1684338" cy="1565275"/>
            <a:chOff x="-2124744" y="840991"/>
            <a:chExt cx="2238375" cy="2369842"/>
          </a:xfrm>
        </p:grpSpPr>
        <p:pic>
          <p:nvPicPr>
            <p:cNvPr id="43" name="그림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24744" y="840991"/>
              <a:ext cx="2238375" cy="2369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그림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78489" y="1484784"/>
              <a:ext cx="945864" cy="963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47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59200" y="6404297"/>
            <a:ext cx="1965610" cy="3386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000" spc="-10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Yoon가변 윤고딕 550_TT" panose="02020603020101020101" pitchFamily="18" charset="-127"/>
                <a:cs typeface="Arial" panose="020B0604020202020204" pitchFamily="34" charset="0"/>
              </a:rPr>
              <a:t>PPT TEMPLATE</a:t>
            </a:r>
            <a:endParaRPr lang="ko-KR" altLang="en-US" sz="2000" spc="-1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Yoon가변 윤고딕 550_T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자유형 25"/>
          <p:cNvSpPr/>
          <p:nvPr/>
        </p:nvSpPr>
        <p:spPr>
          <a:xfrm rot="5400000">
            <a:off x="5823297" y="-451865"/>
            <a:ext cx="1764603" cy="7295159"/>
          </a:xfrm>
          <a:custGeom>
            <a:avLst/>
            <a:gdLst>
              <a:gd name="connsiteX0" fmla="*/ 0 w 828099"/>
              <a:gd name="connsiteY0" fmla="*/ 3303002 h 3303002"/>
              <a:gd name="connsiteX1" fmla="*/ 0 w 828099"/>
              <a:gd name="connsiteY1" fmla="*/ 355342 h 3303002"/>
              <a:gd name="connsiteX2" fmla="*/ 7 w 828099"/>
              <a:gd name="connsiteY2" fmla="*/ 355342 h 3303002"/>
              <a:gd name="connsiteX3" fmla="*/ 414053 w 828099"/>
              <a:gd name="connsiteY3" fmla="*/ 0 h 3303002"/>
              <a:gd name="connsiteX4" fmla="*/ 828099 w 828099"/>
              <a:gd name="connsiteY4" fmla="*/ 355342 h 3303002"/>
              <a:gd name="connsiteX5" fmla="*/ 828093 w 828099"/>
              <a:gd name="connsiteY5" fmla="*/ 355342 h 3303002"/>
              <a:gd name="connsiteX6" fmla="*/ 828093 w 828099"/>
              <a:gd name="connsiteY6" fmla="*/ 3302996 h 3303002"/>
              <a:gd name="connsiteX7" fmla="*/ 414055 w 828099"/>
              <a:gd name="connsiteY7" fmla="*/ 2947660 h 3303002"/>
              <a:gd name="connsiteX8" fmla="*/ 8 w 828099"/>
              <a:gd name="connsiteY8" fmla="*/ 3303002 h 330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8099" h="3303002">
                <a:moveTo>
                  <a:pt x="0" y="3303002"/>
                </a:moveTo>
                <a:lnTo>
                  <a:pt x="0" y="355342"/>
                </a:lnTo>
                <a:lnTo>
                  <a:pt x="7" y="355342"/>
                </a:lnTo>
                <a:lnTo>
                  <a:pt x="414053" y="0"/>
                </a:lnTo>
                <a:lnTo>
                  <a:pt x="828099" y="355342"/>
                </a:lnTo>
                <a:lnTo>
                  <a:pt x="828093" y="355342"/>
                </a:lnTo>
                <a:lnTo>
                  <a:pt x="828093" y="3302996"/>
                </a:lnTo>
                <a:lnTo>
                  <a:pt x="414055" y="2947660"/>
                </a:lnTo>
                <a:lnTo>
                  <a:pt x="8" y="3303002"/>
                </a:lnTo>
                <a:close/>
              </a:path>
            </a:pathLst>
          </a:custGeom>
          <a:solidFill>
            <a:srgbClr val="8FC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674847" y="2313413"/>
            <a:ext cx="2131329" cy="176460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505329" y="2867782"/>
            <a:ext cx="673097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접속 </a:t>
            </a:r>
            <a:r>
              <a:rPr lang="ko-KR" altLang="en-US" sz="44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및 </a:t>
            </a: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계정</a:t>
            </a:r>
            <a:r>
              <a:rPr lang="en-US" altLang="ko-KR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생성</a:t>
            </a:r>
            <a:endParaRPr lang="ko-KR" altLang="en-US" sz="44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137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187" y="1989634"/>
            <a:ext cx="4355814" cy="1975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70113" y="117426"/>
            <a:ext cx="5213658" cy="354214"/>
            <a:chOff x="551384" y="615477"/>
            <a:chExt cx="6524069" cy="412695"/>
          </a:xfrm>
        </p:grpSpPr>
        <p:cxnSp>
          <p:nvCxnSpPr>
            <p:cNvPr id="10" name="직선 연결선 9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587776" y="683924"/>
              <a:ext cx="6487677" cy="34424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접속 및 계정 생</a:t>
              </a:r>
              <a:r>
                <a:rPr lang="ko-KR" altLang="en-US" sz="2400" spc="-30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성</a:t>
              </a:r>
            </a:p>
          </p:txBody>
        </p:sp>
      </p:grpSp>
      <p:sp>
        <p:nvSpPr>
          <p:cNvPr id="13" name="직사각형 12"/>
          <p:cNvSpPr/>
          <p:nvPr/>
        </p:nvSpPr>
        <p:spPr bwMode="auto">
          <a:xfrm>
            <a:off x="779388" y="7534250"/>
            <a:ext cx="2364123" cy="57606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54990" y="4350797"/>
            <a:ext cx="10302279" cy="24622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기관에서 공지된 클래스</a:t>
            </a:r>
            <a:r>
              <a:rPr lang="en-US" altLang="ko-KR" sz="1400" b="1" dirty="0" smtClean="0"/>
              <a:t> ID, PW </a:t>
            </a:r>
            <a:r>
              <a:rPr lang="ko-KR" altLang="en-US" sz="1400" b="1" dirty="0" smtClean="0"/>
              <a:t>확인</a:t>
            </a: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None/>
            </a:pP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dirty="0" smtClean="0"/>
              <a:t>2) </a:t>
            </a:r>
            <a:r>
              <a:rPr lang="en-US" altLang="ko-KR" sz="1400" b="1" dirty="0" err="1" smtClean="0"/>
              <a:t>Turnitin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한국어 웹사이트 접속 </a:t>
            </a:r>
            <a:r>
              <a:rPr lang="en-US" altLang="ko-KR" sz="1400" b="1" dirty="0" smtClean="0"/>
              <a:t>(api.turnitin.com/</a:t>
            </a:r>
            <a:r>
              <a:rPr lang="en-US" altLang="ko-KR" sz="1400" b="1" dirty="0" err="1" smtClean="0"/>
              <a:t>ko</a:t>
            </a:r>
            <a:r>
              <a:rPr lang="en-US" altLang="ko-KR" sz="1400" b="1" dirty="0" smtClean="0"/>
              <a:t>)</a:t>
            </a: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 smtClean="0">
              <a:solidFill>
                <a:srgbClr val="FF0000"/>
              </a:solidFill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웹사이트 오류 발생 시 본 매뉴얼 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page “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이용 전 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check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사항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확인</a:t>
            </a:r>
            <a:endParaRPr lang="en-US" altLang="ko-KR" sz="1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eaLnBrk="1" latinLnBrk="0" hangingPunct="1">
              <a:spcBef>
                <a:spcPct val="0"/>
              </a:spcBef>
              <a:buNone/>
            </a:pPr>
            <a:r>
              <a:rPr lang="en-US" altLang="ko-KR" sz="1400" b="1" dirty="0" smtClean="0"/>
              <a:t>3) </a:t>
            </a:r>
            <a:r>
              <a:rPr lang="ko-KR" altLang="en-US" sz="1400" b="1" dirty="0" smtClean="0"/>
              <a:t>계정 새로 만들기 클릭 </a:t>
            </a:r>
            <a:r>
              <a:rPr lang="en-US" altLang="ko-KR" sz="1400" b="1" dirty="0" smtClean="0"/>
              <a:t>-&gt; </a:t>
            </a:r>
            <a:r>
              <a:rPr lang="ko-KR" altLang="en-US" sz="1400" b="1" dirty="0" smtClean="0"/>
              <a:t>신규 계정 만들기의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학생</a:t>
            </a:r>
            <a:r>
              <a:rPr lang="en-US" altLang="ko-KR" sz="1400" b="1" dirty="0" smtClean="0"/>
              <a:t>”</a:t>
            </a:r>
            <a:r>
              <a:rPr lang="ko-KR" altLang="en-US" sz="1400" b="1" dirty="0" smtClean="0"/>
              <a:t> 클릭</a:t>
            </a: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None/>
            </a:pP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dirty="0" smtClean="0"/>
              <a:t>4) </a:t>
            </a:r>
            <a:r>
              <a:rPr lang="ko-KR" altLang="en-US" sz="1400" b="1" dirty="0" smtClean="0"/>
              <a:t>공지 된 클래스 </a:t>
            </a:r>
            <a:r>
              <a:rPr lang="en-US" altLang="ko-KR" sz="1400" b="1" dirty="0" smtClean="0"/>
              <a:t>ID, PW </a:t>
            </a:r>
            <a:r>
              <a:rPr lang="ko-KR" altLang="en-US" sz="1400" b="1" dirty="0" smtClean="0"/>
              <a:t>기입 및 기타 개인 정보 기입 후 동의합니다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프로파일 작성 클릭</a:t>
            </a: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</p:txBody>
      </p:sp>
      <p:sp>
        <p:nvSpPr>
          <p:cNvPr id="23" name="직사각형 22"/>
          <p:cNvSpPr/>
          <p:nvPr/>
        </p:nvSpPr>
        <p:spPr bwMode="auto">
          <a:xfrm>
            <a:off x="227187" y="2853730"/>
            <a:ext cx="612068" cy="43204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187" y="672208"/>
            <a:ext cx="11305256" cy="802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72003" y="1550189"/>
            <a:ext cx="4032448" cy="3471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직선 화살표 연결선 19"/>
          <p:cNvCxnSpPr/>
          <p:nvPr/>
        </p:nvCxnSpPr>
        <p:spPr bwMode="auto">
          <a:xfrm flipV="1">
            <a:off x="5455050" y="2925737"/>
            <a:ext cx="1108841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74" y="6208782"/>
            <a:ext cx="161131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5" name="직사각형 24"/>
          <p:cNvSpPr/>
          <p:nvPr/>
        </p:nvSpPr>
        <p:spPr bwMode="auto">
          <a:xfrm>
            <a:off x="7608007" y="6166098"/>
            <a:ext cx="1620180" cy="43204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직사각형 15"/>
          <p:cNvSpPr/>
          <p:nvPr/>
        </p:nvSpPr>
        <p:spPr bwMode="auto">
          <a:xfrm>
            <a:off x="154989" y="549477"/>
            <a:ext cx="2088421" cy="45190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/>
          <p:cNvSpPr/>
          <p:nvPr/>
        </p:nvSpPr>
        <p:spPr bwMode="auto">
          <a:xfrm>
            <a:off x="9585867" y="1001379"/>
            <a:ext cx="1154488" cy="43204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2315419" y="621482"/>
            <a:ext cx="4374821" cy="3386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kumimoji="1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①</a:t>
            </a:r>
            <a:r>
              <a:rPr lang="ko-KR" altLang="en-US" sz="1500" dirty="0" smtClean="0">
                <a:solidFill>
                  <a:srgbClr val="FF0000"/>
                </a:solidFill>
              </a:rPr>
              <a:t> </a:t>
            </a:r>
            <a:r>
              <a:rPr lang="ko-KR" altLang="en-US" sz="1500" b="1" dirty="0" err="1" smtClean="0">
                <a:solidFill>
                  <a:srgbClr val="FF0000"/>
                </a:solidFill>
              </a:rPr>
              <a:t>주소창에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500" b="1" dirty="0" err="1">
                <a:solidFill>
                  <a:srgbClr val="FF0000"/>
                </a:solidFill>
              </a:rPr>
              <a:t>T</a:t>
            </a:r>
            <a:r>
              <a:rPr lang="en-US" altLang="ko-KR" sz="1500" b="1" dirty="0" err="1" smtClean="0">
                <a:solidFill>
                  <a:srgbClr val="FF0000"/>
                </a:solidFill>
              </a:rPr>
              <a:t>urnitin</a:t>
            </a:r>
            <a:r>
              <a:rPr lang="en-US" altLang="ko-KR" sz="15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한국어 홈페이지 주소 입력</a:t>
            </a:r>
            <a:endParaRPr lang="en-US" altLang="ko-KR" sz="1500" b="1" dirty="0">
              <a:solidFill>
                <a:srgbClr val="FF0000"/>
              </a:solidFill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275859" y="1059504"/>
            <a:ext cx="2880320" cy="3386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ctr">
              <a:buNone/>
            </a:pPr>
            <a:r>
              <a:rPr lang="ko-KR" altLang="en-US" sz="1500" b="1" dirty="0" smtClean="0">
                <a:solidFill>
                  <a:srgbClr val="FF0000"/>
                </a:solidFill>
              </a:rPr>
              <a:t>②우측의 계정 새로 만들기 클릭</a:t>
            </a:r>
            <a:endParaRPr lang="en-US" altLang="ko-KR" sz="1500" b="1" dirty="0">
              <a:solidFill>
                <a:srgbClr val="FF0000"/>
              </a:solidFill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1163291" y="2931712"/>
            <a:ext cx="3312368" cy="3386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kumimoji="1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③</a:t>
            </a:r>
            <a:r>
              <a:rPr lang="ko-KR" altLang="en-US" sz="1500" dirty="0" smtClean="0">
                <a:solidFill>
                  <a:srgbClr val="FF0000"/>
                </a:solidFill>
              </a:rPr>
              <a:t> 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신규 계정 만들기의 학생 계정 선택</a:t>
            </a:r>
            <a:endParaRPr lang="en-US" altLang="ko-KR" sz="1500" b="1" dirty="0">
              <a:solidFill>
                <a:srgbClr val="FF0000"/>
              </a:solidFill>
            </a:endParaRPr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7644011" y="5129407"/>
            <a:ext cx="3672408" cy="892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kumimoji="1"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④ 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공지</a:t>
            </a:r>
            <a:r>
              <a:rPr lang="en-US" altLang="ko-KR" sz="15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된 클래스 </a:t>
            </a:r>
            <a:r>
              <a:rPr lang="en-US" altLang="ko-KR" sz="1500" b="1" dirty="0" smtClean="0">
                <a:solidFill>
                  <a:srgbClr val="FF0000"/>
                </a:solidFill>
              </a:rPr>
              <a:t>ID, PW 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및 </a:t>
            </a:r>
            <a:endParaRPr lang="en-US" altLang="ko-KR" sz="15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ko-KR" altLang="en-US" sz="1500" b="1" dirty="0" smtClean="0">
                <a:solidFill>
                  <a:srgbClr val="FF0000"/>
                </a:solidFill>
              </a:rPr>
              <a:t>기타 개인정보 입력 후 </a:t>
            </a:r>
            <a:endParaRPr lang="en-US" altLang="ko-KR" sz="15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ko-KR" altLang="en-US" sz="1500" b="1" dirty="0" smtClean="0">
                <a:solidFill>
                  <a:srgbClr val="FF0000"/>
                </a:solidFill>
              </a:rPr>
              <a:t>동의합니다</a:t>
            </a:r>
            <a:r>
              <a:rPr lang="en-US" altLang="ko-KR" sz="1500" b="1" dirty="0" smtClean="0">
                <a:solidFill>
                  <a:srgbClr val="FF0000"/>
                </a:solidFill>
              </a:rPr>
              <a:t>-</a:t>
            </a:r>
            <a:r>
              <a:rPr lang="ko-KR" altLang="en-US" sz="1500" b="1" dirty="0" smtClean="0">
                <a:solidFill>
                  <a:srgbClr val="FF0000"/>
                </a:solidFill>
              </a:rPr>
              <a:t>프로파일 작성 클릭</a:t>
            </a:r>
            <a:endParaRPr lang="en-US" altLang="ko-KR" sz="1500" b="1" dirty="0">
              <a:solidFill>
                <a:srgbClr val="FF0000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97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67947" y="2798815"/>
            <a:ext cx="3821561" cy="2935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 bwMode="auto">
          <a:xfrm>
            <a:off x="6851923" y="2588568"/>
            <a:ext cx="4176464" cy="343351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515219" y="2493690"/>
            <a:ext cx="6048672" cy="428732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계정 생성 후 기존 가입 정보로 </a:t>
            </a:r>
            <a:r>
              <a:rPr lang="en-US" altLang="ko-KR" sz="1400" b="1" dirty="0" err="1" smtClean="0"/>
              <a:t>Turnitin</a:t>
            </a:r>
            <a:r>
              <a:rPr lang="en-US" altLang="ko-KR" sz="1400" b="1" dirty="0" smtClean="0"/>
              <a:t> </a:t>
            </a:r>
            <a:r>
              <a:rPr lang="ko-KR" altLang="en-US" sz="1400" b="1" dirty="0"/>
              <a:t>사이트 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한국어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접속하여 이용 가능</a:t>
            </a:r>
            <a:endParaRPr lang="en-US" altLang="ko-KR" sz="1400" b="1" dirty="0"/>
          </a:p>
          <a:p>
            <a:pPr>
              <a:buNone/>
            </a:pPr>
            <a:endParaRPr lang="en-US" altLang="ko-KR" sz="14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2)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Turnitin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사이트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접속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URL </a:t>
            </a:r>
            <a:r>
              <a:rPr lang="en-US" altLang="ko-KR" sz="1400" b="1" dirty="0">
                <a:solidFill>
                  <a:srgbClr val="FF0000"/>
                </a:solidFill>
              </a:rPr>
              <a:t>: http://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api.turnitin.com/ko/login</a:t>
            </a:r>
          </a:p>
          <a:p>
            <a:pPr>
              <a:buNone/>
            </a:pPr>
            <a:endParaRPr lang="ko-KR" altLang="en-US" sz="1400" b="1" dirty="0"/>
          </a:p>
          <a:p>
            <a:pPr>
              <a:buNone/>
            </a:pPr>
            <a:r>
              <a:rPr lang="en-US" altLang="ko-KR" sz="1400" b="1" dirty="0"/>
              <a:t>2</a:t>
            </a:r>
            <a:r>
              <a:rPr lang="en-US" altLang="ko-KR" sz="1400" b="1" dirty="0" smtClean="0"/>
              <a:t>) ID : </a:t>
            </a:r>
            <a:r>
              <a:rPr lang="ko-KR" altLang="en-US" sz="1400" b="1" dirty="0" smtClean="0"/>
              <a:t>계정 생성 시 기입한 </a:t>
            </a:r>
            <a:r>
              <a:rPr lang="ko-KR" altLang="en-US" sz="1400" b="1" dirty="0" err="1" smtClean="0"/>
              <a:t>이메일</a:t>
            </a:r>
            <a:r>
              <a:rPr lang="ko-KR" altLang="en-US" sz="1400" b="1" dirty="0" smtClean="0"/>
              <a:t> 주소</a:t>
            </a:r>
            <a:r>
              <a:rPr lang="en-US" altLang="ko-KR" sz="1400" b="1" dirty="0" smtClean="0"/>
              <a:t>, PW : </a:t>
            </a:r>
            <a:r>
              <a:rPr lang="ko-KR" altLang="en-US" sz="1400" b="1" dirty="0" smtClean="0"/>
              <a:t>계정 생성 시 기입한 비밀번호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 smtClean="0"/>
          </a:p>
          <a:p>
            <a:pPr>
              <a:buNone/>
            </a:pPr>
            <a:r>
              <a:rPr lang="en-US" altLang="ko-KR" sz="1400" b="1" dirty="0" smtClean="0"/>
              <a:t>3) </a:t>
            </a:r>
            <a:r>
              <a:rPr lang="ko-KR" altLang="en-US" sz="1400" b="1" dirty="0" smtClean="0"/>
              <a:t>로그인 버튼 클릭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주의</a:t>
            </a:r>
            <a:r>
              <a:rPr lang="en-US" altLang="ko-KR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  <a:r>
              <a:rPr lang="ko-KR" altLang="en-US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</a:t>
            </a:r>
            <a:r>
              <a:rPr lang="en-US" altLang="ko-KR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 </a:t>
            </a:r>
            <a:r>
              <a:rPr lang="en-US" altLang="ko-KR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계정 으로 이용 </a:t>
            </a:r>
            <a:r>
              <a:rPr lang="en-US" altLang="ko-KR" sz="15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 Person / 1 account only</a:t>
            </a:r>
            <a:r>
              <a:rPr lang="en-US" altLang="ko-KR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-&gt; 2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 이상의 계정 생성 후 자료 제출 시 서로 다른 계정으로 인식하기 때문에 </a:t>
            </a:r>
            <a:endParaRPr lang="en-US" altLang="ko-KR" sz="1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유사율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(%)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 높아짐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>
              <a:solidFill>
                <a:schemeClr val="tx2"/>
              </a:solidFill>
            </a:endParaRPr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chemeClr val="tx2"/>
                </a:solidFill>
              </a:rPr>
              <a:t>Ex) 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본인 계정의 메일 주소 변경 시 절대 새로운 </a:t>
            </a:r>
            <a:r>
              <a:rPr lang="ko-KR" altLang="en-US" sz="1400" b="1" dirty="0">
                <a:solidFill>
                  <a:schemeClr val="tx2"/>
                </a:solidFill>
              </a:rPr>
              <a:t>계정 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생성하지 마시고</a:t>
            </a:r>
            <a:r>
              <a:rPr lang="en-US" altLang="ko-KR" sz="1400" b="1" dirty="0" smtClean="0">
                <a:solidFill>
                  <a:schemeClr val="tx2"/>
                </a:solidFill>
              </a:rPr>
              <a:t>,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 </a:t>
            </a:r>
            <a:endParaRPr lang="en-US" altLang="ko-KR" sz="1400" b="1" dirty="0">
              <a:solidFill>
                <a:schemeClr val="tx2"/>
              </a:solidFill>
            </a:endParaRPr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err="1" smtClean="0">
                <a:solidFill>
                  <a:schemeClr val="tx2"/>
                </a:solidFill>
              </a:rPr>
              <a:t>Turnitin</a:t>
            </a:r>
            <a:r>
              <a:rPr lang="en-US" altLang="ko-KR" sz="1400" b="1" dirty="0" smtClean="0">
                <a:solidFill>
                  <a:schemeClr val="tx2"/>
                </a:solidFill>
              </a:rPr>
              <a:t> </a:t>
            </a:r>
            <a:r>
              <a:rPr lang="ko-KR" altLang="en-US" sz="1400" b="1" dirty="0">
                <a:solidFill>
                  <a:schemeClr val="tx2"/>
                </a:solidFill>
              </a:rPr>
              <a:t>로그인 하신 후 우측 상단의 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“</a:t>
            </a:r>
            <a:r>
              <a:rPr lang="ko-KR" altLang="en-US" sz="1400" b="1" dirty="0">
                <a:solidFill>
                  <a:schemeClr val="tx2"/>
                </a:solidFill>
              </a:rPr>
              <a:t>사용자 정보 </a:t>
            </a:r>
            <a:r>
              <a:rPr lang="en-US" altLang="ko-KR" sz="1400" b="1" dirty="0">
                <a:solidFill>
                  <a:schemeClr val="tx2"/>
                </a:solidFill>
              </a:rPr>
              <a:t>(User info</a:t>
            </a:r>
            <a:r>
              <a:rPr lang="en-US" altLang="ko-KR" sz="1400" b="1" dirty="0" smtClean="0">
                <a:solidFill>
                  <a:schemeClr val="tx2"/>
                </a:solidFill>
              </a:rPr>
              <a:t>)＂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을 통해 </a:t>
            </a:r>
            <a:endParaRPr lang="en-US" altLang="ko-KR" sz="1400" b="1" dirty="0">
              <a:solidFill>
                <a:schemeClr val="tx2"/>
              </a:solidFill>
            </a:endParaRPr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>
                <a:solidFill>
                  <a:schemeClr val="tx2"/>
                </a:solidFill>
              </a:rPr>
              <a:t>메일 주소 또는 기타 정보 </a:t>
            </a:r>
            <a:r>
              <a:rPr lang="ko-KR" altLang="en-US" sz="1400" b="1" dirty="0">
                <a:solidFill>
                  <a:schemeClr val="tx2"/>
                </a:solidFill>
              </a:rPr>
              <a:t>변경하시길 바랍니다</a:t>
            </a:r>
            <a:r>
              <a:rPr lang="en-US" altLang="ko-KR" sz="1400" b="1" dirty="0" smtClean="0">
                <a:solidFill>
                  <a:schemeClr val="tx2"/>
                </a:solidFill>
              </a:rPr>
              <a:t>.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 smtClean="0">
              <a:solidFill>
                <a:schemeClr val="tx2"/>
              </a:solidFill>
            </a:endParaRPr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chemeClr val="tx2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자세한 사항은 본 매뉴얼 </a:t>
            </a:r>
            <a:r>
              <a:rPr lang="en-US" altLang="ko-KR" sz="1400" b="1" dirty="0" smtClean="0">
                <a:solidFill>
                  <a:schemeClr val="tx2"/>
                </a:solidFill>
              </a:rPr>
              <a:t>Q&amp;A (21~26P) </a:t>
            </a:r>
            <a:r>
              <a:rPr lang="ko-KR" altLang="en-US" sz="1400" b="1" dirty="0" smtClean="0">
                <a:solidFill>
                  <a:schemeClr val="tx2"/>
                </a:solidFill>
              </a:rPr>
              <a:t>참고 바랍니다</a:t>
            </a:r>
            <a:r>
              <a:rPr lang="en-US" altLang="ko-KR" sz="1400" b="1" dirty="0">
                <a:solidFill>
                  <a:schemeClr val="tx2"/>
                </a:solidFill>
              </a:rPr>
              <a:t>)</a:t>
            </a:r>
            <a:endParaRPr lang="en-US" altLang="ko-KR" sz="1400" b="1" dirty="0" smtClean="0">
              <a:solidFill>
                <a:schemeClr val="tx2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937180" y="3933850"/>
            <a:ext cx="2609945" cy="33855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(xxxx@hankook.ac.kr</a:t>
            </a:r>
            <a:r>
              <a:rPr lang="en-US" altLang="ko-KR" sz="16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8210802" y="4531400"/>
            <a:ext cx="2241521" cy="338554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비밀번호 기입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600" b="1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1817" y="693490"/>
            <a:ext cx="10668000" cy="77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1817" y="1773610"/>
            <a:ext cx="10668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자유형 12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270113" y="117426"/>
            <a:ext cx="5213658" cy="354214"/>
            <a:chOff x="551384" y="615477"/>
            <a:chExt cx="6524069" cy="412695"/>
          </a:xfrm>
        </p:grpSpPr>
        <p:cxnSp>
          <p:nvCxnSpPr>
            <p:cNvPr id="15" name="직선 연결선 14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87776" y="683924"/>
              <a:ext cx="6487677" cy="344248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접속 및 계정 생</a:t>
              </a:r>
              <a:r>
                <a:rPr lang="ko-KR" altLang="en-US" sz="2400" spc="-30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성</a:t>
              </a: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998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59200" y="6404297"/>
            <a:ext cx="1965610" cy="3386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000" spc="-10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Yoon가변 윤고딕 550_TT" panose="02020603020101020101" pitchFamily="18" charset="-127"/>
                <a:cs typeface="Arial" panose="020B0604020202020204" pitchFamily="34" charset="0"/>
              </a:rPr>
              <a:t>PPT TEMPLATE</a:t>
            </a:r>
            <a:endParaRPr lang="ko-KR" altLang="en-US" sz="2000" spc="-1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Yoon가변 윤고딕 550_T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자유형 25"/>
          <p:cNvSpPr/>
          <p:nvPr/>
        </p:nvSpPr>
        <p:spPr>
          <a:xfrm rot="5400000">
            <a:off x="5823297" y="-451865"/>
            <a:ext cx="1764603" cy="7295159"/>
          </a:xfrm>
          <a:custGeom>
            <a:avLst/>
            <a:gdLst>
              <a:gd name="connsiteX0" fmla="*/ 0 w 828099"/>
              <a:gd name="connsiteY0" fmla="*/ 3303002 h 3303002"/>
              <a:gd name="connsiteX1" fmla="*/ 0 w 828099"/>
              <a:gd name="connsiteY1" fmla="*/ 355342 h 3303002"/>
              <a:gd name="connsiteX2" fmla="*/ 7 w 828099"/>
              <a:gd name="connsiteY2" fmla="*/ 355342 h 3303002"/>
              <a:gd name="connsiteX3" fmla="*/ 414053 w 828099"/>
              <a:gd name="connsiteY3" fmla="*/ 0 h 3303002"/>
              <a:gd name="connsiteX4" fmla="*/ 828099 w 828099"/>
              <a:gd name="connsiteY4" fmla="*/ 355342 h 3303002"/>
              <a:gd name="connsiteX5" fmla="*/ 828093 w 828099"/>
              <a:gd name="connsiteY5" fmla="*/ 355342 h 3303002"/>
              <a:gd name="connsiteX6" fmla="*/ 828093 w 828099"/>
              <a:gd name="connsiteY6" fmla="*/ 3302996 h 3303002"/>
              <a:gd name="connsiteX7" fmla="*/ 414055 w 828099"/>
              <a:gd name="connsiteY7" fmla="*/ 2947660 h 3303002"/>
              <a:gd name="connsiteX8" fmla="*/ 8 w 828099"/>
              <a:gd name="connsiteY8" fmla="*/ 3303002 h 330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8099" h="3303002">
                <a:moveTo>
                  <a:pt x="0" y="3303002"/>
                </a:moveTo>
                <a:lnTo>
                  <a:pt x="0" y="355342"/>
                </a:lnTo>
                <a:lnTo>
                  <a:pt x="7" y="355342"/>
                </a:lnTo>
                <a:lnTo>
                  <a:pt x="414053" y="0"/>
                </a:lnTo>
                <a:lnTo>
                  <a:pt x="828099" y="355342"/>
                </a:lnTo>
                <a:lnTo>
                  <a:pt x="828093" y="355342"/>
                </a:lnTo>
                <a:lnTo>
                  <a:pt x="828093" y="3302996"/>
                </a:lnTo>
                <a:lnTo>
                  <a:pt x="414055" y="2947660"/>
                </a:lnTo>
                <a:lnTo>
                  <a:pt x="8" y="3303002"/>
                </a:lnTo>
                <a:close/>
              </a:path>
            </a:pathLst>
          </a:custGeom>
          <a:solidFill>
            <a:srgbClr val="8FC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674847" y="2313413"/>
            <a:ext cx="2131329" cy="176460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433321" y="2867782"/>
            <a:ext cx="673097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작성 파일 업로드</a:t>
            </a:r>
            <a:endParaRPr lang="en-US" altLang="ko-KR" sz="4400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83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216024" y="4732199"/>
            <a:ext cx="11460435" cy="202375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lnSpc>
                <a:spcPct val="150000"/>
              </a:lnSpc>
              <a:buNone/>
              <a:defRPr/>
            </a:pPr>
            <a:r>
              <a:rPr lang="en-US" altLang="ko-KR" sz="1500" b="1" dirty="0" smtClean="0"/>
              <a:t>1</a:t>
            </a:r>
            <a:r>
              <a:rPr lang="en-US" altLang="ko-KR" sz="1500" b="1" dirty="0"/>
              <a:t>) </a:t>
            </a:r>
            <a:r>
              <a:rPr lang="ko-KR" altLang="en-US" sz="1500" b="1" dirty="0" smtClean="0"/>
              <a:t>클래스 명 </a:t>
            </a:r>
            <a:r>
              <a:rPr lang="en-US" altLang="ko-KR" sz="1500" b="1" dirty="0" smtClean="0"/>
              <a:t>(</a:t>
            </a:r>
            <a:r>
              <a:rPr lang="ko-KR" altLang="en-US" sz="1500" b="1" dirty="0" err="1" smtClean="0"/>
              <a:t>기관명</a:t>
            </a:r>
            <a:r>
              <a:rPr lang="ko-KR" altLang="en-US" sz="1500" b="1" dirty="0" smtClean="0"/>
              <a:t> </a:t>
            </a:r>
            <a:r>
              <a:rPr lang="en-US" altLang="ko-KR" sz="1500" b="1" dirty="0" smtClean="0"/>
              <a:t>– ex.</a:t>
            </a:r>
            <a:r>
              <a:rPr lang="ko-KR" altLang="en-US" sz="1500" b="1" dirty="0" smtClean="0"/>
              <a:t>한국대학교 </a:t>
            </a:r>
            <a:r>
              <a:rPr lang="en-US" altLang="ko-KR" sz="1500" b="1" dirty="0" smtClean="0"/>
              <a:t>(</a:t>
            </a:r>
            <a:r>
              <a:rPr lang="en-US" altLang="ko-KR" sz="1500" b="1" dirty="0" err="1" smtClean="0"/>
              <a:t>Hankook</a:t>
            </a:r>
            <a:r>
              <a:rPr lang="en-US" altLang="ko-KR" sz="1500" b="1" dirty="0" smtClean="0"/>
              <a:t> university) </a:t>
            </a:r>
            <a:r>
              <a:rPr lang="ko-KR" altLang="en-US" sz="1500" b="1" dirty="0" smtClean="0"/>
              <a:t>클릭</a:t>
            </a:r>
            <a:endParaRPr lang="en-US" altLang="ko-KR" sz="1500" b="1" dirty="0"/>
          </a:p>
          <a:p>
            <a:pPr>
              <a:lnSpc>
                <a:spcPct val="150000"/>
              </a:lnSpc>
              <a:buNone/>
              <a:defRPr/>
            </a:pPr>
            <a:r>
              <a:rPr lang="en-US" altLang="ko-KR" sz="1500" b="1" dirty="0" smtClean="0"/>
              <a:t>2) </a:t>
            </a:r>
            <a:r>
              <a:rPr lang="ko-KR" altLang="en-US" sz="1500" b="1" dirty="0" smtClean="0"/>
              <a:t>작성 파일을 업로드를 위해 각각의 제출 </a:t>
            </a:r>
            <a:r>
              <a:rPr lang="en-US" altLang="ko-KR" sz="1500" b="1" dirty="0" smtClean="0"/>
              <a:t>(submit) </a:t>
            </a:r>
            <a:r>
              <a:rPr lang="ko-KR" altLang="en-US" sz="1500" b="1" dirty="0" smtClean="0"/>
              <a:t>버튼을 클릭 </a:t>
            </a:r>
            <a:endParaRPr lang="en-US" altLang="ko-KR" sz="1500" b="1" dirty="0" smtClean="0"/>
          </a:p>
          <a:p>
            <a:pPr>
              <a:lnSpc>
                <a:spcPct val="150000"/>
              </a:lnSpc>
              <a:buNone/>
              <a:defRPr/>
            </a:pPr>
            <a:r>
              <a:rPr lang="en-US" altLang="ko-KR" sz="1500" b="1" dirty="0">
                <a:solidFill>
                  <a:srgbClr val="C00000"/>
                </a:solidFill>
              </a:rPr>
              <a:t>*</a:t>
            </a:r>
            <a:r>
              <a:rPr lang="en-US" altLang="ko-KR" sz="1500" b="1" dirty="0" smtClean="0">
                <a:solidFill>
                  <a:srgbClr val="C00000"/>
                </a:solidFill>
              </a:rPr>
              <a:t> </a:t>
            </a:r>
            <a:r>
              <a:rPr lang="ko-KR" altLang="en-US" sz="1500" b="1" dirty="0" smtClean="0">
                <a:solidFill>
                  <a:srgbClr val="C00000"/>
                </a:solidFill>
              </a:rPr>
              <a:t>제출</a:t>
            </a:r>
            <a:r>
              <a:rPr lang="en-US" altLang="ko-KR" sz="1500" b="1" dirty="0" smtClean="0">
                <a:solidFill>
                  <a:srgbClr val="C00000"/>
                </a:solidFill>
              </a:rPr>
              <a:t>(submit)</a:t>
            </a:r>
            <a:r>
              <a:rPr lang="ko-KR" altLang="en-US" sz="1500" b="1" dirty="0" smtClean="0">
                <a:solidFill>
                  <a:srgbClr val="C00000"/>
                </a:solidFill>
              </a:rPr>
              <a:t> 버튼은 각각의 자료를 검사 할 수 있는 독립적인 공간</a:t>
            </a:r>
            <a:r>
              <a:rPr lang="en-US" altLang="ko-KR" sz="1500" b="1" dirty="0" smtClean="0">
                <a:solidFill>
                  <a:srgbClr val="C00000"/>
                </a:solidFill>
              </a:rPr>
              <a:t> (</a:t>
            </a:r>
            <a:r>
              <a:rPr lang="ko-KR" altLang="en-US" sz="1500" b="1" dirty="0" smtClean="0">
                <a:solidFill>
                  <a:srgbClr val="C00000"/>
                </a:solidFill>
              </a:rPr>
              <a:t>버튼의 순서는 상관없음</a:t>
            </a:r>
            <a:r>
              <a:rPr lang="en-US" altLang="ko-KR" sz="1500" b="1" dirty="0" smtClean="0">
                <a:solidFill>
                  <a:srgbClr val="C00000"/>
                </a:solidFill>
              </a:rPr>
              <a:t>)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en-US" altLang="ko-KR" sz="1500" b="1" u="sng" dirty="0" smtClean="0">
                <a:solidFill>
                  <a:srgbClr val="044D91"/>
                </a:solidFill>
              </a:rPr>
              <a:t>Ex. 1</a:t>
            </a:r>
            <a:r>
              <a:rPr lang="ko-KR" altLang="en-US" sz="1500" b="1" u="sng" dirty="0" smtClean="0">
                <a:solidFill>
                  <a:srgbClr val="044D91"/>
                </a:solidFill>
              </a:rPr>
              <a:t>번 제출 공간에 파일 업로드 후 수정 파일을 </a:t>
            </a:r>
            <a:r>
              <a:rPr lang="en-US" altLang="ko-KR" sz="1500" b="1" u="sng" dirty="0" smtClean="0">
                <a:solidFill>
                  <a:srgbClr val="044D91"/>
                </a:solidFill>
              </a:rPr>
              <a:t>2</a:t>
            </a:r>
            <a:r>
              <a:rPr lang="ko-KR" altLang="en-US" sz="1500" b="1" u="sng" dirty="0" smtClean="0">
                <a:solidFill>
                  <a:srgbClr val="044D91"/>
                </a:solidFill>
              </a:rPr>
              <a:t>번 제출 공간에 업로드 시 기존 검사된 자료와 매칭되지 않음 </a:t>
            </a:r>
            <a:r>
              <a:rPr lang="en-US" altLang="ko-KR" sz="1500" b="1" u="sng" dirty="0" smtClean="0">
                <a:solidFill>
                  <a:srgbClr val="044D91"/>
                </a:solidFill>
              </a:rPr>
              <a:t>(</a:t>
            </a:r>
            <a:r>
              <a:rPr lang="ko-KR" altLang="en-US" sz="1500" b="1" u="sng" dirty="0" smtClean="0">
                <a:solidFill>
                  <a:srgbClr val="044D91"/>
                </a:solidFill>
              </a:rPr>
              <a:t>본인 계정에 한함</a:t>
            </a:r>
            <a:r>
              <a:rPr lang="en-US" altLang="ko-KR" sz="1500" b="1" u="sng" dirty="0" smtClean="0">
                <a:solidFill>
                  <a:srgbClr val="044D91"/>
                </a:solidFill>
              </a:rPr>
              <a:t>)</a:t>
            </a:r>
          </a:p>
          <a:p>
            <a:pPr>
              <a:lnSpc>
                <a:spcPct val="150000"/>
              </a:lnSpc>
              <a:buNone/>
              <a:defRPr/>
            </a:pPr>
            <a:r>
              <a:rPr lang="en-US" altLang="ko-KR" sz="1500" b="1" dirty="0" smtClean="0"/>
              <a:t>3) </a:t>
            </a:r>
            <a:r>
              <a:rPr lang="ko-KR" altLang="en-US" sz="1500" b="1" dirty="0" smtClean="0"/>
              <a:t>제출</a:t>
            </a:r>
            <a:r>
              <a:rPr lang="en-US" altLang="ko-KR" sz="1500" b="1" dirty="0" smtClean="0"/>
              <a:t> </a:t>
            </a:r>
            <a:r>
              <a:rPr lang="ko-KR" altLang="en-US" sz="1500" b="1" dirty="0" smtClean="0"/>
              <a:t>시 검사 자료 </a:t>
            </a:r>
            <a:r>
              <a:rPr lang="en-US" altLang="ko-KR" sz="1500" b="1" dirty="0" smtClean="0"/>
              <a:t>DB </a:t>
            </a:r>
            <a:r>
              <a:rPr lang="ko-KR" altLang="en-US" sz="1500" b="1" dirty="0" smtClean="0"/>
              <a:t>저장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미 저장 선택 가능 </a:t>
            </a:r>
            <a:r>
              <a:rPr lang="en-US" altLang="ko-KR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저장이</a:t>
            </a:r>
            <a:r>
              <a:rPr lang="en-US" altLang="ko-KR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되어도 원본 및 작성자 등의 정보가 타인에게 공개 되지 않음</a:t>
            </a:r>
            <a:r>
              <a:rPr lang="en-US" altLang="ko-KR" sz="15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1500" b="1" dirty="0" smtClean="0"/>
              <a:t> </a:t>
            </a:r>
            <a:endParaRPr lang="en-US" altLang="ko-KR" sz="1500" b="1" dirty="0" smtClean="0"/>
          </a:p>
        </p:txBody>
      </p:sp>
      <p:grpSp>
        <p:nvGrpSpPr>
          <p:cNvPr id="10" name="그룹 9"/>
          <p:cNvGrpSpPr/>
          <p:nvPr/>
        </p:nvGrpSpPr>
        <p:grpSpPr>
          <a:xfrm>
            <a:off x="207351" y="2277666"/>
            <a:ext cx="11469108" cy="2334546"/>
            <a:chOff x="47244" y="4321666"/>
            <a:chExt cx="12678156" cy="1813103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7244" y="4321666"/>
              <a:ext cx="12678155" cy="119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7245" y="5518026"/>
              <a:ext cx="12678155" cy="616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그룹 4"/>
          <p:cNvGrpSpPr/>
          <p:nvPr/>
        </p:nvGrpSpPr>
        <p:grpSpPr>
          <a:xfrm>
            <a:off x="270113" y="596711"/>
            <a:ext cx="4291286" cy="1608947"/>
            <a:chOff x="434799" y="794023"/>
            <a:chExt cx="4291286" cy="1368675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34799" y="794023"/>
              <a:ext cx="4291286" cy="1368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3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59235" y="909514"/>
              <a:ext cx="1104901" cy="37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739355" y="913729"/>
              <a:ext cx="2788170" cy="41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1" name="직선 화살표 연결선 20"/>
          <p:cNvCxnSpPr/>
          <p:nvPr/>
        </p:nvCxnSpPr>
        <p:spPr bwMode="auto">
          <a:xfrm>
            <a:off x="3520832" y="1735068"/>
            <a:ext cx="1949132" cy="759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 bwMode="auto">
          <a:xfrm>
            <a:off x="1046999" y="1230839"/>
            <a:ext cx="2492556" cy="72891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555779" y="1579072"/>
            <a:ext cx="2664296" cy="30777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r>
              <a:rPr lang="ko-KR" altLang="en-US" sz="1400" b="1" dirty="0" err="1" smtClean="0">
                <a:solidFill>
                  <a:srgbClr val="FF0000"/>
                </a:solidFill>
              </a:rPr>
              <a:t>클래스명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기관명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클릭 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sp>
        <p:nvSpPr>
          <p:cNvPr id="30" name="자유형 2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70113" y="117426"/>
            <a:ext cx="5213658" cy="354216"/>
            <a:chOff x="551384" y="615477"/>
            <a:chExt cx="6524069" cy="412697"/>
          </a:xfrm>
        </p:grpSpPr>
        <p:cxnSp>
          <p:nvCxnSpPr>
            <p:cNvPr id="32" name="직선 연결선 31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87776" y="683925"/>
              <a:ext cx="6487677" cy="34424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작성 파일 업로드  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34" name="직사각형 33"/>
          <p:cNvSpPr/>
          <p:nvPr/>
        </p:nvSpPr>
        <p:spPr bwMode="auto">
          <a:xfrm>
            <a:off x="9732243" y="2412849"/>
            <a:ext cx="720080" cy="72891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9372203" y="1969889"/>
            <a:ext cx="1512168" cy="30777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제출 버튼 클릭 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71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505" y="1269554"/>
            <a:ext cx="1089046" cy="42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_x196960896"/>
          <p:cNvSpPr>
            <a:spLocks noChangeArrowheads="1"/>
          </p:cNvSpPr>
          <p:nvPr/>
        </p:nvSpPr>
        <p:spPr bwMode="auto">
          <a:xfrm>
            <a:off x="6419075" y="2619982"/>
            <a:ext cx="334818" cy="306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just" latinLnBrk="0">
              <a:spcBef>
                <a:spcPct val="0"/>
              </a:spcBef>
              <a:buFontTx/>
              <a:buNone/>
            </a:pPr>
            <a:r>
              <a:rPr lang="ko-KR" altLang="ko-KR" sz="2100" b="1">
                <a:solidFill>
                  <a:srgbClr val="FF0000"/>
                </a:solidFill>
                <a:latin typeface="굴림" charset="-127"/>
                <a:ea typeface="굴림" charset="-127"/>
              </a:rPr>
              <a:t>③</a:t>
            </a:r>
            <a:endParaRPr lang="ko-KR" altLang="ko-KR" sz="3300">
              <a:latin typeface="굴림" charset="-127"/>
              <a:ea typeface="굴림" charset="-127"/>
            </a:endParaRPr>
          </a:p>
        </p:txBody>
      </p:sp>
      <p:pic>
        <p:nvPicPr>
          <p:cNvPr id="13328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505" y="2138876"/>
            <a:ext cx="1089046" cy="42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505" y="2895032"/>
            <a:ext cx="1089046" cy="426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1" name="_x197097272"/>
          <p:cNvSpPr>
            <a:spLocks noChangeArrowheads="1"/>
          </p:cNvSpPr>
          <p:nvPr/>
        </p:nvSpPr>
        <p:spPr bwMode="auto">
          <a:xfrm>
            <a:off x="6382101" y="1773649"/>
            <a:ext cx="334818" cy="306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just" latinLnBrk="0">
              <a:spcBef>
                <a:spcPct val="0"/>
              </a:spcBef>
              <a:buFontTx/>
              <a:buNone/>
            </a:pPr>
            <a:r>
              <a:rPr lang="ko-KR" altLang="ko-KR" sz="2100" b="1">
                <a:solidFill>
                  <a:srgbClr val="FF0000"/>
                </a:solidFill>
                <a:latin typeface="굴림" charset="-127"/>
                <a:ea typeface="굴림" charset="-127"/>
              </a:rPr>
              <a:t>②</a:t>
            </a:r>
            <a:endParaRPr lang="ko-KR" altLang="ko-KR" sz="3300">
              <a:latin typeface="굴림" charset="-127"/>
              <a:ea typeface="굴림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07352" y="951232"/>
            <a:ext cx="5219089" cy="2622578"/>
            <a:chOff x="47245" y="4321666"/>
            <a:chExt cx="5769274" cy="1813103"/>
          </a:xfrm>
        </p:grpSpPr>
        <p:pic>
          <p:nvPicPr>
            <p:cNvPr id="21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7245" y="4321666"/>
              <a:ext cx="5769273" cy="119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5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7246" y="5518026"/>
              <a:ext cx="5769273" cy="616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그룹 24"/>
          <p:cNvGrpSpPr/>
          <p:nvPr/>
        </p:nvGrpSpPr>
        <p:grpSpPr>
          <a:xfrm>
            <a:off x="5627787" y="951232"/>
            <a:ext cx="2172695" cy="2622578"/>
            <a:chOff x="10323664" y="4321666"/>
            <a:chExt cx="2401736" cy="1813103"/>
          </a:xfrm>
        </p:grpSpPr>
        <p:pic>
          <p:nvPicPr>
            <p:cNvPr id="26" name="Picture 5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323664" y="4321666"/>
              <a:ext cx="2401735" cy="1196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323664" y="5518026"/>
              <a:ext cx="2401736" cy="616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8" name="직사각형 27"/>
          <p:cNvSpPr/>
          <p:nvPr/>
        </p:nvSpPr>
        <p:spPr bwMode="auto">
          <a:xfrm>
            <a:off x="5834799" y="1166840"/>
            <a:ext cx="801100" cy="226295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29" name="직선 화살표 연결선 28"/>
          <p:cNvCxnSpPr/>
          <p:nvPr/>
        </p:nvCxnSpPr>
        <p:spPr bwMode="auto">
          <a:xfrm>
            <a:off x="6779915" y="1405973"/>
            <a:ext cx="1224136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 bwMode="auto">
          <a:xfrm>
            <a:off x="6779915" y="2277666"/>
            <a:ext cx="1224136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 bwMode="auto">
          <a:xfrm>
            <a:off x="6779915" y="3141762"/>
            <a:ext cx="1224136" cy="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 bwMode="auto">
          <a:xfrm>
            <a:off x="8092399" y="1166840"/>
            <a:ext cx="1377163" cy="233496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294212" y="3948067"/>
            <a:ext cx="11310239" cy="255466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  <a:defRPr/>
            </a:pPr>
            <a:r>
              <a:rPr lang="ko-KR" altLang="en-US" sz="1500" b="1" dirty="0" smtClean="0"/>
              <a:t>모든 제출 공간 이용 시 다시 제출하기 버튼을 클릭하여 수정 파일 또는 다른 파일을 업로드 후 검사 가능</a:t>
            </a:r>
            <a:endParaRPr lang="en-US" altLang="ko-KR" sz="1500" b="1" dirty="0" smtClean="0"/>
          </a:p>
          <a:p>
            <a:pPr>
              <a:buNone/>
              <a:defRPr/>
            </a:pPr>
            <a:r>
              <a:rPr lang="ko-KR" altLang="en-US" sz="1500" b="1" dirty="0" smtClean="0"/>
              <a:t> </a:t>
            </a:r>
            <a:endParaRPr lang="en-US" altLang="ko-KR" sz="1500" b="1" dirty="0" smtClean="0"/>
          </a:p>
          <a:p>
            <a:pPr>
              <a:buNone/>
              <a:defRPr/>
            </a:pPr>
            <a:r>
              <a:rPr lang="en-US" altLang="ko-KR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참고</a:t>
            </a:r>
            <a:endParaRPr lang="en-US" altLang="ko-KR" sz="15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다시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제출하기를 통해 파</a:t>
            </a:r>
            <a:r>
              <a:rPr lang="ko-KR" altLang="en-US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업로드 시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buNone/>
              <a:defRPr/>
            </a:pPr>
            <a:endParaRPr lang="en-US" altLang="ko-KR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검사 결과 확인은 업로드 시점의 만 </a:t>
            </a:r>
            <a:r>
              <a:rPr lang="en-US" altLang="ko-KR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</a:t>
            </a:r>
            <a:r>
              <a:rPr lang="ko-KR" altLang="en-US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후에 검사 결과 </a:t>
            </a:r>
            <a:r>
              <a:rPr lang="ko-KR" altLang="en-US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확인 가능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</a:p>
          <a:p>
            <a:pPr>
              <a:buNone/>
              <a:defRPr/>
            </a:pP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(Ex. 3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 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오후 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 파일 업로드 시 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 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 오후 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 이후 해당 파일의 검사 결과 확인 가능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>
              <a:buNone/>
              <a:defRPr/>
            </a:pPr>
            <a:endParaRPr lang="en-US" altLang="ko-KR" sz="15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기존 제출 </a:t>
            </a:r>
            <a:r>
              <a:rPr lang="ko-KR" altLang="en-US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자료에 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덮어쓰기가 되어 기존 자료와는 유사도 </a:t>
            </a:r>
            <a:r>
              <a:rPr lang="ko-KR" altLang="en-US" sz="1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매칭은</a:t>
            </a:r>
            <a:r>
              <a:rPr lang="ko-KR" altLang="en-US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되지 않음</a:t>
            </a:r>
            <a:r>
              <a:rPr lang="en-US" altLang="ko-KR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altLang="ko-KR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자유형 3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270113" y="117426"/>
            <a:ext cx="5213658" cy="354216"/>
            <a:chOff x="551384" y="615477"/>
            <a:chExt cx="6524069" cy="412697"/>
          </a:xfrm>
        </p:grpSpPr>
        <p:cxnSp>
          <p:nvCxnSpPr>
            <p:cNvPr id="40" name="직선 연결선 39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587776" y="683925"/>
              <a:ext cx="6487677" cy="34424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작성 파일 업로드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590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5178" y="693489"/>
            <a:ext cx="6272631" cy="6048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6491883" y="837506"/>
            <a:ext cx="5259811" cy="5688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802" tIns="53401" rIns="106802" bIns="53401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/>
              <a:t>&lt;</a:t>
            </a:r>
            <a:r>
              <a:rPr lang="ko-KR" altLang="en-US" sz="1400" b="1" dirty="0"/>
              <a:t>자료 업로드 시 입력 화면</a:t>
            </a:r>
            <a:r>
              <a:rPr lang="en-US" altLang="ko-KR" sz="1400" b="1" dirty="0"/>
              <a:t>&gt;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ko-KR" sz="1400" b="1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업로드 방법 선택 </a:t>
            </a: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- </a:t>
            </a:r>
            <a:r>
              <a:rPr lang="ko-KR" altLang="en-US" sz="1400" b="1" dirty="0" smtClean="0"/>
              <a:t>단일 파일 업로드 </a:t>
            </a:r>
            <a:r>
              <a:rPr lang="en-US" altLang="ko-KR" sz="1400" b="1" dirty="0" smtClean="0"/>
              <a:t>-&gt; </a:t>
            </a:r>
            <a:r>
              <a:rPr lang="ko-KR" altLang="en-US" sz="1400" b="1" dirty="0" smtClean="0"/>
              <a:t>내 컴퓨터에서 작성 파일 업로드 가능</a:t>
            </a: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- </a:t>
            </a:r>
            <a:r>
              <a:rPr lang="ko-KR" altLang="en-US" sz="1400" b="1" dirty="0" smtClean="0"/>
              <a:t>잘라서 </a:t>
            </a:r>
            <a:r>
              <a:rPr lang="ko-KR" altLang="en-US" sz="1400" b="1" dirty="0" err="1" smtClean="0"/>
              <a:t>붙여넣기</a:t>
            </a:r>
            <a:r>
              <a:rPr lang="ko-KR" altLang="en-US" sz="1400" b="1" dirty="0" smtClean="0"/>
              <a:t> 업로드 </a:t>
            </a:r>
            <a:r>
              <a:rPr lang="en-US" altLang="ko-KR" sz="1400" b="1" dirty="0" smtClean="0"/>
              <a:t>-&gt; </a:t>
            </a:r>
            <a:r>
              <a:rPr lang="ko-KR" altLang="en-US" sz="1400" b="1" dirty="0" smtClean="0"/>
              <a:t>복사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후 </a:t>
            </a:r>
            <a:r>
              <a:rPr lang="ko-KR" altLang="en-US" sz="1400" b="1" dirty="0" err="1" smtClean="0"/>
              <a:t>붙여넣기</a:t>
            </a:r>
            <a:r>
              <a:rPr lang="ko-KR" altLang="en-US" sz="1400" b="1" dirty="0" smtClean="0"/>
              <a:t> 가능 </a:t>
            </a:r>
            <a:r>
              <a:rPr lang="en-US" altLang="ko-KR" sz="1400" b="1" dirty="0" smtClean="0"/>
              <a:t>(Copy &amp; Paste)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ko-KR" sz="1400" b="1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 smtClean="0"/>
              <a:t>2) </a:t>
            </a:r>
            <a:r>
              <a:rPr lang="ko-KR" altLang="en-US" sz="1400" b="1" dirty="0" smtClean="0"/>
              <a:t>제목 기입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필수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ko-KR" sz="1400" b="1" dirty="0" smtClean="0">
              <a:solidFill>
                <a:srgbClr val="C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이름 수정이 필요할 경우 우측 상단의 사용자 정보 클릭 및 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정보 수정 후 하단의 제출 버튼 클릭하여 수정 사항 저장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ko-KR" sz="1400" b="1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 smtClean="0"/>
              <a:t>3) “</a:t>
            </a:r>
            <a:r>
              <a:rPr lang="ko-KR" altLang="en-US" sz="1400" b="1" dirty="0"/>
              <a:t>이 컴퓨터에서 선택하기</a:t>
            </a:r>
            <a:r>
              <a:rPr lang="en-US" altLang="ko-KR" sz="1400" b="1" dirty="0"/>
              <a:t>”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버튼</a:t>
            </a:r>
            <a:r>
              <a:rPr lang="en-US" altLang="ko-KR" sz="1400" b="1" dirty="0" smtClean="0"/>
              <a:t> </a:t>
            </a:r>
            <a:r>
              <a:rPr lang="ko-KR" altLang="en-US" sz="1400" b="1" dirty="0"/>
              <a:t>클릭 </a:t>
            </a:r>
            <a:r>
              <a:rPr lang="ko-KR" altLang="en-US" sz="1400" b="1" dirty="0" smtClean="0"/>
              <a:t>후 검사할 파일 선택</a:t>
            </a:r>
            <a:endParaRPr lang="en-US" altLang="ko-KR" sz="1400" b="1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/>
              <a:t> </a:t>
            </a: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ko-KR" sz="1400" b="1" dirty="0" smtClean="0"/>
              <a:t>4) </a:t>
            </a:r>
            <a:r>
              <a:rPr lang="ko-KR" altLang="en-US" sz="1400" b="1" dirty="0" smtClean="0"/>
              <a:t>하단의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업로드</a:t>
            </a:r>
            <a:r>
              <a:rPr lang="en-US" altLang="ko-KR" sz="1400" b="1" dirty="0"/>
              <a:t>" </a:t>
            </a:r>
            <a:r>
              <a:rPr lang="ko-KR" altLang="en-US" sz="1400" b="1" dirty="0"/>
              <a:t>버튼 클릭한다</a:t>
            </a:r>
            <a:r>
              <a:rPr lang="en-US" altLang="ko-KR" sz="1400" b="1" dirty="0"/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ko-KR" sz="1400" b="1" dirty="0"/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en-US" altLang="ko-KR" sz="1400" b="1" dirty="0" smtClean="0"/>
              <a:t>5) </a:t>
            </a:r>
            <a:r>
              <a:rPr lang="ko-KR" altLang="en-US" sz="1400" b="1" dirty="0" smtClean="0"/>
              <a:t>단일 </a:t>
            </a:r>
            <a:r>
              <a:rPr lang="ko-KR" altLang="en-US" sz="1400" b="1" dirty="0"/>
              <a:t>파일 업로드의 요건</a:t>
            </a:r>
            <a:r>
              <a:rPr lang="en-US" altLang="ko-KR" sz="1400" b="1" dirty="0"/>
              <a:t> : 40MB, 400 </a:t>
            </a:r>
            <a:r>
              <a:rPr lang="ko-KR" altLang="en-US" sz="1400" b="1" dirty="0"/>
              <a:t>페이지 </a:t>
            </a:r>
            <a:r>
              <a:rPr lang="ko-KR" altLang="en-US" sz="1400" b="1" dirty="0" smtClean="0"/>
              <a:t>미만</a:t>
            </a: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None/>
              <a:defRPr/>
            </a:pP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*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파일 자료가 용량이 클 경우 본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매뉴얼의 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Q&amp;A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참고 후 </a:t>
            </a:r>
            <a:endParaRPr lang="en-US" altLang="ko-KR" sz="1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용량이 축소된 파일 업로드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en-US" altLang="ko-KR" sz="1400" b="1" dirty="0" smtClean="0"/>
              <a:t>6) </a:t>
            </a:r>
            <a:r>
              <a:rPr lang="ko-KR" altLang="en-US" sz="1400" b="1" dirty="0" smtClean="0"/>
              <a:t>허용 </a:t>
            </a:r>
            <a:r>
              <a:rPr lang="ko-KR" altLang="en-US" sz="1400" b="1" dirty="0"/>
              <a:t>파일 유형</a:t>
            </a:r>
            <a:endParaRPr lang="en-US" altLang="ko-KR" sz="1400" b="1" dirty="0"/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ko-KR" sz="1400" b="1" dirty="0"/>
              <a:t>Microsoft Word, PowerPoint, WordPerfect, PostScript, TEXT PDF, HTML, RTF, </a:t>
            </a:r>
            <a:r>
              <a:rPr lang="en-US" altLang="ko-KR" sz="1400" b="1" dirty="0" err="1"/>
              <a:t>OpenOffice</a:t>
            </a:r>
            <a:r>
              <a:rPr lang="en-US" altLang="ko-KR" sz="1400" b="1" dirty="0"/>
              <a:t> (ODT), </a:t>
            </a:r>
            <a:r>
              <a:rPr lang="ko-KR" altLang="en-US" sz="1400" b="1" dirty="0"/>
              <a:t>한글 </a:t>
            </a:r>
            <a:r>
              <a:rPr lang="en-US" altLang="ko-KR" sz="1400" b="1" dirty="0"/>
              <a:t>(HWP), Google Docs, </a:t>
            </a:r>
            <a:r>
              <a:rPr lang="ko-KR" altLang="en-US" sz="1400" b="1" dirty="0"/>
              <a:t>일반 </a:t>
            </a:r>
            <a:r>
              <a:rPr lang="ko-KR" altLang="en-US" sz="1400" b="1" dirty="0" smtClean="0"/>
              <a:t>텍스트</a:t>
            </a:r>
            <a:endParaRPr lang="en-US" altLang="ko-KR" sz="1400" b="1" dirty="0" smtClean="0"/>
          </a:p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Image 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PDF 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는 검사 불가 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(ex. </a:t>
            </a:r>
            <a:r>
              <a:rPr lang="ko-KR" altLang="en-US" sz="1400" b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스캔본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워터마크</a:t>
            </a:r>
            <a:r>
              <a:rPr lang="en-US" altLang="ko-KR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6" name="직선 화살표 연결선 25"/>
          <p:cNvCxnSpPr/>
          <p:nvPr/>
        </p:nvCxnSpPr>
        <p:spPr bwMode="auto">
          <a:xfrm flipV="1">
            <a:off x="2315419" y="1191571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963492" y="1018273"/>
            <a:ext cx="1224135" cy="323289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4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(Click)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2905916" y="1701602"/>
            <a:ext cx="3009901" cy="187220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spcBef>
                <a:spcPct val="0"/>
              </a:spcBef>
              <a:buNone/>
              <a:defRPr/>
            </a:pPr>
            <a:r>
              <a:rPr lang="en-US" altLang="ko-KR" sz="1400" b="1" dirty="0">
                <a:solidFill>
                  <a:srgbClr val="C00000"/>
                </a:solidFill>
              </a:rPr>
              <a:t>E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x)</a:t>
            </a:r>
            <a:br>
              <a:rPr lang="en-US" altLang="ko-KR" sz="1400" b="1" dirty="0" smtClean="0">
                <a:solidFill>
                  <a:srgbClr val="C00000"/>
                </a:solidFill>
              </a:rPr>
            </a:br>
            <a:endParaRPr lang="en-US" altLang="ko-KR" sz="1400" b="1" dirty="0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ko-KR" altLang="en-US" sz="1400" b="1" dirty="0" smtClean="0">
                <a:solidFill>
                  <a:srgbClr val="C00000"/>
                </a:solidFill>
              </a:rPr>
              <a:t>이름 </a:t>
            </a:r>
            <a:r>
              <a:rPr lang="en-US" altLang="ko-KR" sz="1400" b="1" dirty="0">
                <a:solidFill>
                  <a:srgbClr val="C00000"/>
                </a:solidFill>
              </a:rPr>
              <a:t>: </a:t>
            </a:r>
            <a:r>
              <a:rPr lang="ko-KR" altLang="en-US" sz="1400" b="1" dirty="0">
                <a:solidFill>
                  <a:srgbClr val="C00000"/>
                </a:solidFill>
              </a:rPr>
              <a:t>길동</a:t>
            </a:r>
            <a:endParaRPr lang="en-US" altLang="ko-KR" sz="1400" b="1" dirty="0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None/>
              <a:defRPr/>
            </a:pPr>
            <a:endParaRPr lang="en-US" altLang="ko-KR" sz="1400" b="1" dirty="0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ko-KR" altLang="en-US" sz="1400" b="1" dirty="0" smtClean="0">
                <a:solidFill>
                  <a:srgbClr val="C00000"/>
                </a:solidFill>
              </a:rPr>
              <a:t>성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홍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None/>
              <a:defRPr/>
            </a:pPr>
            <a:endParaRPr lang="en-US" altLang="ko-KR" sz="1400" b="1" dirty="0">
              <a:solidFill>
                <a:srgbClr val="C00000"/>
              </a:solidFill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ko-KR" altLang="en-US" sz="1400" b="1" dirty="0" smtClean="0">
                <a:solidFill>
                  <a:srgbClr val="C00000"/>
                </a:solidFill>
              </a:rPr>
              <a:t>제목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:</a:t>
            </a:r>
            <a:r>
              <a:rPr lang="ko-KR" altLang="en-US" sz="1400" b="1" dirty="0">
                <a:solidFill>
                  <a:srgbClr val="C0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OOO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에 대한 연구</a:t>
            </a:r>
            <a:endParaRPr lang="en-US" altLang="ko-KR" sz="1400" b="1" dirty="0">
              <a:solidFill>
                <a:srgbClr val="C00000"/>
              </a:solidFill>
            </a:endParaRPr>
          </a:p>
        </p:txBody>
      </p:sp>
      <p:cxnSp>
        <p:nvCxnSpPr>
          <p:cNvPr id="32" name="직선 화살표 연결선 31"/>
          <p:cNvCxnSpPr/>
          <p:nvPr/>
        </p:nvCxnSpPr>
        <p:spPr bwMode="auto">
          <a:xfrm flipV="1">
            <a:off x="2246863" y="4653930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2891484" y="4515888"/>
            <a:ext cx="1224135" cy="323289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4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(Click)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299195" y="6022082"/>
            <a:ext cx="720080" cy="4572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35" name="직선 화살표 연결선 34"/>
          <p:cNvCxnSpPr/>
          <p:nvPr/>
        </p:nvCxnSpPr>
        <p:spPr bwMode="auto">
          <a:xfrm flipV="1">
            <a:off x="1019275" y="6263323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1663896" y="6125282"/>
            <a:ext cx="1224135" cy="323289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4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(Click)</a:t>
            </a:r>
            <a:endParaRPr lang="en-US" altLang="ko-KR" sz="1400" b="1" dirty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91788" y="870523"/>
            <a:ext cx="1656184" cy="10801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74655" y="4437906"/>
            <a:ext cx="1872208" cy="43204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자유형 26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270113" y="117426"/>
            <a:ext cx="5213658" cy="354216"/>
            <a:chOff x="551384" y="615477"/>
            <a:chExt cx="6524069" cy="412697"/>
          </a:xfrm>
        </p:grpSpPr>
        <p:cxnSp>
          <p:nvCxnSpPr>
            <p:cNvPr id="31" name="직선 연결선 30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587776" y="683925"/>
              <a:ext cx="6487677" cy="34424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작성 파일 업로드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65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171" y="662940"/>
            <a:ext cx="5508160" cy="300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915817" y="662940"/>
            <a:ext cx="5524500" cy="300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6050" y="3763935"/>
            <a:ext cx="5625753" cy="297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6203851" y="4493652"/>
            <a:ext cx="4536504" cy="160043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작성 파일 업로드 진행 화면</a:t>
            </a:r>
            <a:endParaRPr lang="en-US" altLang="ko-KR" sz="1400" b="1" dirty="0" smtClean="0"/>
          </a:p>
          <a:p>
            <a:pPr marL="342900" indent="-342900">
              <a:spcBef>
                <a:spcPct val="0"/>
              </a:spcBef>
              <a:buAutoNum type="arabicParenR"/>
            </a:pPr>
            <a:endParaRPr lang="en-US" altLang="ko-KR" sz="1400" b="1" dirty="0"/>
          </a:p>
          <a:p>
            <a:pPr>
              <a:spcBef>
                <a:spcPct val="0"/>
              </a:spcBef>
            </a:pPr>
            <a:r>
              <a:rPr lang="en-US" altLang="ko-KR" sz="1400" b="1" dirty="0" smtClean="0"/>
              <a:t>2) </a:t>
            </a:r>
            <a:r>
              <a:rPr lang="ko-KR" altLang="en-US" sz="1400" b="1" dirty="0" err="1" smtClean="0"/>
              <a:t>미리보기</a:t>
            </a:r>
            <a:r>
              <a:rPr lang="en-US" altLang="ko-KR" sz="1400" b="1" dirty="0"/>
              <a:t>(Preview</a:t>
            </a:r>
            <a:r>
              <a:rPr lang="en-US" altLang="ko-KR" sz="1400" b="1" dirty="0" smtClean="0"/>
              <a:t>)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를 통해 업로드 된 파일 확인 </a:t>
            </a:r>
            <a:endParaRPr lang="en-US" altLang="ko-KR" sz="1400" b="1" dirty="0" smtClean="0"/>
          </a:p>
          <a:p>
            <a:pPr>
              <a:spcBef>
                <a:spcPct val="0"/>
              </a:spcBef>
            </a:pPr>
            <a:endParaRPr lang="en-US" altLang="ko-KR" sz="1400" b="1" dirty="0"/>
          </a:p>
          <a:p>
            <a:pPr>
              <a:spcBef>
                <a:spcPct val="0"/>
              </a:spcBef>
            </a:pPr>
            <a:r>
              <a:rPr lang="en-US" altLang="ko-KR" sz="1400" b="1" dirty="0" smtClean="0"/>
              <a:t>3) ‘</a:t>
            </a:r>
            <a:r>
              <a:rPr lang="ko-KR" altLang="en-US" sz="1400" b="1" dirty="0" smtClean="0"/>
              <a:t>과제 수신함으로 돌아가기</a:t>
            </a:r>
            <a:r>
              <a:rPr lang="en-US" altLang="ko-KR" sz="1400" b="1" dirty="0" smtClean="0"/>
              <a:t>’ 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클릭</a:t>
            </a:r>
            <a:endParaRPr lang="ko-KR" altLang="en-US" sz="1400" b="1" dirty="0"/>
          </a:p>
          <a:p>
            <a:pPr>
              <a:buNone/>
            </a:pPr>
            <a:endParaRPr lang="en-US" altLang="ko-KR" sz="1400" b="1" dirty="0"/>
          </a:p>
          <a:p>
            <a:pPr>
              <a:buNone/>
            </a:pPr>
            <a:endParaRPr lang="en-US" altLang="ko-KR" sz="1400" b="1" dirty="0" smtClean="0"/>
          </a:p>
        </p:txBody>
      </p:sp>
      <p:sp>
        <p:nvSpPr>
          <p:cNvPr id="32" name="직사각형 31"/>
          <p:cNvSpPr/>
          <p:nvPr/>
        </p:nvSpPr>
        <p:spPr bwMode="auto">
          <a:xfrm>
            <a:off x="83171" y="3285778"/>
            <a:ext cx="662867" cy="42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4" name="직선 화살표 연결선 33"/>
          <p:cNvCxnSpPr/>
          <p:nvPr/>
        </p:nvCxnSpPr>
        <p:spPr bwMode="auto">
          <a:xfrm flipV="1">
            <a:off x="746038" y="3444401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1390659" y="3306360"/>
            <a:ext cx="1224135" cy="354066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6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(Click)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5843811" y="3285778"/>
            <a:ext cx="662867" cy="42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37" name="직선 화살표 연결선 36"/>
          <p:cNvCxnSpPr/>
          <p:nvPr/>
        </p:nvCxnSpPr>
        <p:spPr bwMode="auto">
          <a:xfrm flipV="1">
            <a:off x="6506678" y="3444401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7151299" y="3306360"/>
            <a:ext cx="1224135" cy="354066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6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(Click)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39" name="직사각형 38"/>
          <p:cNvSpPr/>
          <p:nvPr/>
        </p:nvSpPr>
        <p:spPr bwMode="auto">
          <a:xfrm>
            <a:off x="158631" y="6382122"/>
            <a:ext cx="1292692" cy="42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40" name="직선 화살표 연결선 39"/>
          <p:cNvCxnSpPr/>
          <p:nvPr/>
        </p:nvCxnSpPr>
        <p:spPr bwMode="auto">
          <a:xfrm flipV="1">
            <a:off x="1454775" y="6598145"/>
            <a:ext cx="644620" cy="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2095944" y="6460104"/>
            <a:ext cx="1224135" cy="354066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600" b="1" dirty="0" smtClean="0">
                <a:solidFill>
                  <a:srgbClr val="FF0000"/>
                </a:solidFill>
              </a:rPr>
              <a:t>클릭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(Click)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187" y="1250580"/>
            <a:ext cx="2189322" cy="1387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59835" y="1119371"/>
            <a:ext cx="2160240" cy="202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506" y="4352511"/>
            <a:ext cx="1871889" cy="19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직사각형 4"/>
          <p:cNvSpPr>
            <a:spLocks noChangeArrowheads="1"/>
          </p:cNvSpPr>
          <p:nvPr/>
        </p:nvSpPr>
        <p:spPr bwMode="auto">
          <a:xfrm>
            <a:off x="11163" y="693490"/>
            <a:ext cx="4253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6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24" name="직사각형 26"/>
          <p:cNvSpPr>
            <a:spLocks noChangeArrowheads="1"/>
          </p:cNvSpPr>
          <p:nvPr/>
        </p:nvSpPr>
        <p:spPr bwMode="auto">
          <a:xfrm>
            <a:off x="5778543" y="693490"/>
            <a:ext cx="4253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ko-KR" altLang="en-US" sz="1600" b="1">
                <a:solidFill>
                  <a:srgbClr val="FF0000"/>
                </a:solidFill>
              </a:rPr>
              <a:t>②</a:t>
            </a:r>
            <a:endParaRPr lang="ko-KR" altLang="en-US" sz="1600">
              <a:solidFill>
                <a:srgbClr val="FF0000"/>
              </a:solidFill>
            </a:endParaRPr>
          </a:p>
        </p:txBody>
      </p:sp>
      <p:sp>
        <p:nvSpPr>
          <p:cNvPr id="25" name="직사각형 2"/>
          <p:cNvSpPr>
            <a:spLocks noChangeArrowheads="1"/>
          </p:cNvSpPr>
          <p:nvPr/>
        </p:nvSpPr>
        <p:spPr bwMode="auto">
          <a:xfrm>
            <a:off x="17903" y="3861842"/>
            <a:ext cx="4253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600" b="1" dirty="0">
                <a:solidFill>
                  <a:srgbClr val="FF0000"/>
                </a:solidFill>
              </a:rPr>
              <a:t>③</a:t>
            </a:r>
            <a:endParaRPr lang="ko-KR" altLang="en-US" sz="1600" dirty="0"/>
          </a:p>
        </p:txBody>
      </p:sp>
      <p:sp>
        <p:nvSpPr>
          <p:cNvPr id="26" name="자유형 25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270113" y="117426"/>
            <a:ext cx="5213658" cy="354216"/>
            <a:chOff x="551384" y="615477"/>
            <a:chExt cx="6524069" cy="412697"/>
          </a:xfrm>
        </p:grpSpPr>
        <p:cxnSp>
          <p:nvCxnSpPr>
            <p:cNvPr id="28" name="직선 연결선 27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587776" y="683925"/>
              <a:ext cx="6487677" cy="34424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작성 파일 업로드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373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59200" y="6404297"/>
            <a:ext cx="1965610" cy="3386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000" spc="-10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Yoon가변 윤고딕 550_TT" panose="02020603020101020101" pitchFamily="18" charset="-127"/>
                <a:cs typeface="Arial" panose="020B0604020202020204" pitchFamily="34" charset="0"/>
              </a:rPr>
              <a:t>PPT TEMPLATE</a:t>
            </a:r>
            <a:endParaRPr lang="ko-KR" altLang="en-US" sz="2000" spc="-1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Yoon가변 윤고딕 550_T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자유형 25"/>
          <p:cNvSpPr/>
          <p:nvPr/>
        </p:nvSpPr>
        <p:spPr>
          <a:xfrm rot="5400000">
            <a:off x="5823297" y="-451865"/>
            <a:ext cx="1764603" cy="7295159"/>
          </a:xfrm>
          <a:custGeom>
            <a:avLst/>
            <a:gdLst>
              <a:gd name="connsiteX0" fmla="*/ 0 w 828099"/>
              <a:gd name="connsiteY0" fmla="*/ 3303002 h 3303002"/>
              <a:gd name="connsiteX1" fmla="*/ 0 w 828099"/>
              <a:gd name="connsiteY1" fmla="*/ 355342 h 3303002"/>
              <a:gd name="connsiteX2" fmla="*/ 7 w 828099"/>
              <a:gd name="connsiteY2" fmla="*/ 355342 h 3303002"/>
              <a:gd name="connsiteX3" fmla="*/ 414053 w 828099"/>
              <a:gd name="connsiteY3" fmla="*/ 0 h 3303002"/>
              <a:gd name="connsiteX4" fmla="*/ 828099 w 828099"/>
              <a:gd name="connsiteY4" fmla="*/ 355342 h 3303002"/>
              <a:gd name="connsiteX5" fmla="*/ 828093 w 828099"/>
              <a:gd name="connsiteY5" fmla="*/ 355342 h 3303002"/>
              <a:gd name="connsiteX6" fmla="*/ 828093 w 828099"/>
              <a:gd name="connsiteY6" fmla="*/ 3302996 h 3303002"/>
              <a:gd name="connsiteX7" fmla="*/ 414055 w 828099"/>
              <a:gd name="connsiteY7" fmla="*/ 2947660 h 3303002"/>
              <a:gd name="connsiteX8" fmla="*/ 8 w 828099"/>
              <a:gd name="connsiteY8" fmla="*/ 3303002 h 330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8099" h="3303002">
                <a:moveTo>
                  <a:pt x="0" y="3303002"/>
                </a:moveTo>
                <a:lnTo>
                  <a:pt x="0" y="355342"/>
                </a:lnTo>
                <a:lnTo>
                  <a:pt x="7" y="355342"/>
                </a:lnTo>
                <a:lnTo>
                  <a:pt x="414053" y="0"/>
                </a:lnTo>
                <a:lnTo>
                  <a:pt x="828099" y="355342"/>
                </a:lnTo>
                <a:lnTo>
                  <a:pt x="828093" y="355342"/>
                </a:lnTo>
                <a:lnTo>
                  <a:pt x="828093" y="3302996"/>
                </a:lnTo>
                <a:lnTo>
                  <a:pt x="414055" y="2947660"/>
                </a:lnTo>
                <a:lnTo>
                  <a:pt x="8" y="3303002"/>
                </a:lnTo>
                <a:close/>
              </a:path>
            </a:pathLst>
          </a:custGeom>
          <a:solidFill>
            <a:srgbClr val="8FC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674847" y="2313413"/>
            <a:ext cx="2131329" cy="176460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433321" y="2867782"/>
            <a:ext cx="673097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유사도 검사 </a:t>
            </a:r>
            <a:r>
              <a:rPr lang="ko-KR" altLang="en-US" sz="44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결과 </a:t>
            </a:r>
            <a:r>
              <a:rPr lang="ko-KR" altLang="en-US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확인</a:t>
            </a:r>
            <a:endParaRPr lang="ko-KR" altLang="en-US" sz="44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95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자유형 2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70113" y="117426"/>
            <a:ext cx="5213658" cy="354216"/>
            <a:chOff x="551384" y="615477"/>
            <a:chExt cx="6524069" cy="412697"/>
          </a:xfrm>
        </p:grpSpPr>
        <p:cxnSp>
          <p:nvCxnSpPr>
            <p:cNvPr id="32" name="직선 연결선 31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587776" y="683925"/>
              <a:ext cx="6487677" cy="344249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155179" y="693492"/>
            <a:ext cx="11521280" cy="5904654"/>
            <a:chOff x="155179" y="693492"/>
            <a:chExt cx="11521280" cy="554461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55179" y="693492"/>
              <a:ext cx="11521280" cy="5544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40000"/>
                      </a14:imgEffect>
                      <a14:imgEffect>
                        <a14:brightnessContrast bright="-11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50610" y="5889302"/>
              <a:ext cx="809625" cy="20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직사각형 24"/>
          <p:cNvSpPr/>
          <p:nvPr/>
        </p:nvSpPr>
        <p:spPr bwMode="auto">
          <a:xfrm>
            <a:off x="8856804" y="6022082"/>
            <a:ext cx="875439" cy="57606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26" name="직선 화살표 연결선 25"/>
          <p:cNvCxnSpPr/>
          <p:nvPr/>
        </p:nvCxnSpPr>
        <p:spPr bwMode="auto">
          <a:xfrm flipH="1" flipV="1">
            <a:off x="9294523" y="4770721"/>
            <a:ext cx="5672" cy="125136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779915" y="2334391"/>
            <a:ext cx="4702722" cy="2391547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업로드 후 검사 소요 시간</a:t>
            </a:r>
            <a:endParaRPr lang="en-US" altLang="ko-KR" sz="1400" b="1" dirty="0" smtClean="0"/>
          </a:p>
          <a:p>
            <a:pPr>
              <a:buNone/>
            </a:pPr>
            <a:r>
              <a:rPr lang="ko-KR" altLang="en-US" sz="1400" b="1" dirty="0"/>
              <a:t>*검사 소요 시간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평균 </a:t>
            </a:r>
            <a:r>
              <a:rPr lang="en-US" altLang="ko-KR" sz="1400" b="1" dirty="0"/>
              <a:t>5~10</a:t>
            </a:r>
            <a:r>
              <a:rPr lang="ko-KR" altLang="en-US" sz="1400" b="1" dirty="0"/>
              <a:t>분이 소요 되며</a:t>
            </a:r>
            <a:r>
              <a:rPr lang="en-US" altLang="ko-KR" sz="1400" b="1" dirty="0"/>
              <a:t>, </a:t>
            </a:r>
            <a:endParaRPr lang="en-US" altLang="ko-KR" sz="1400" b="1" dirty="0" smtClean="0"/>
          </a:p>
          <a:p>
            <a:pPr>
              <a:buNone/>
            </a:pPr>
            <a:r>
              <a:rPr lang="ko-KR" altLang="en-US" sz="1400" b="1" dirty="0" smtClean="0"/>
              <a:t>업로드 </a:t>
            </a:r>
            <a:r>
              <a:rPr lang="ko-KR" altLang="en-US" sz="1400" b="1" dirty="0"/>
              <a:t>완료 시 검사는 자동 진행됨 </a:t>
            </a:r>
            <a:r>
              <a:rPr lang="en-US" altLang="ko-KR" sz="1400" b="1" dirty="0"/>
              <a:t>(</a:t>
            </a:r>
            <a:r>
              <a:rPr lang="ko-KR" altLang="en-US" sz="1400" b="1" dirty="0" err="1"/>
              <a:t>로그아웃하여도</a:t>
            </a:r>
            <a:r>
              <a:rPr lang="ko-KR" altLang="en-US" sz="1400" b="1" dirty="0"/>
              <a:t> 무방</a:t>
            </a:r>
            <a:r>
              <a:rPr lang="en-US" altLang="ko-KR" sz="1400" b="1" dirty="0"/>
              <a:t>)  </a:t>
            </a:r>
          </a:p>
          <a:p>
            <a:pPr>
              <a:buNone/>
            </a:pPr>
            <a:r>
              <a:rPr lang="en-US" altLang="ko-KR" sz="1400" b="1" dirty="0"/>
              <a:t>(</a:t>
            </a:r>
            <a:r>
              <a:rPr lang="ko-KR" altLang="en-US" sz="1400" b="1" dirty="0"/>
              <a:t>검사 페이지 수에 따라 검사 소요 시간은 변동 될 수 있음</a:t>
            </a:r>
            <a:r>
              <a:rPr lang="en-US" altLang="ko-KR" sz="1400" b="1" dirty="0"/>
              <a:t>)</a:t>
            </a:r>
          </a:p>
          <a:p>
            <a:pPr>
              <a:buNone/>
            </a:pPr>
            <a:endParaRPr lang="en-US" altLang="ko-KR" sz="1400" b="1" dirty="0" smtClean="0"/>
          </a:p>
          <a:p>
            <a:pPr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반드시 </a:t>
            </a: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%,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막대그래프를 클릭해야 검사 결과 확인 가능</a:t>
            </a:r>
            <a:endParaRPr lang="en-US" altLang="ko-KR" sz="1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주의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우측의 보기 버튼 클릭 시 검사 결과 자료 확인할 수 없음 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88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자유형 26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20" name="직선 연결선 19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9241" y="656332"/>
            <a:ext cx="11625509" cy="608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1373139" y="4776380"/>
            <a:ext cx="4650692" cy="8136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just" eaLnBrk="1" hangingPunct="1">
              <a:spcBef>
                <a:spcPct val="0"/>
              </a:spcBef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유사 </a:t>
            </a:r>
            <a:r>
              <a:rPr lang="ko-KR" altLang="en-US" sz="1400" b="1" dirty="0"/>
              <a:t>부분은 </a:t>
            </a:r>
            <a:r>
              <a:rPr lang="ko-KR" altLang="en-US" sz="1400" b="1" dirty="0" err="1" smtClean="0"/>
              <a:t>색깔별</a:t>
            </a:r>
            <a:r>
              <a:rPr lang="ko-KR" altLang="en-US" sz="1400" b="1" dirty="0" smtClean="0"/>
              <a:t> 하이라이트 </a:t>
            </a:r>
            <a:r>
              <a:rPr lang="ko-KR" altLang="en-US" sz="1400" b="1" dirty="0"/>
              <a:t>된 색상 및 번호로 </a:t>
            </a:r>
            <a:r>
              <a:rPr lang="ko-KR" altLang="en-US" sz="1400" b="1" dirty="0" smtClean="0"/>
              <a:t>표시</a:t>
            </a:r>
            <a:endParaRPr lang="en-US" altLang="ko-KR" sz="1400" b="1" dirty="0" smtClean="0"/>
          </a:p>
          <a:p>
            <a:pPr algn="just" eaLnBrk="1" hangingPunct="1">
              <a:spcBef>
                <a:spcPct val="0"/>
              </a:spcBef>
              <a:buFont typeface="Arial" charset="0"/>
              <a:buNone/>
            </a:pPr>
            <a:endParaRPr lang="en-US" altLang="ko-KR" sz="1400" b="1" dirty="0" smtClean="0"/>
          </a:p>
          <a:p>
            <a:pPr algn="just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ko-KR" sz="1400" b="1" dirty="0" smtClean="0"/>
              <a:t>2) </a:t>
            </a:r>
            <a:r>
              <a:rPr lang="ko-KR" altLang="en-US" sz="1400" b="1" dirty="0" smtClean="0"/>
              <a:t>하이라이트 </a:t>
            </a:r>
            <a:r>
              <a:rPr lang="ko-KR" altLang="en-US" sz="1400" b="1" dirty="0"/>
              <a:t>된 부분 클릭 시 </a:t>
            </a:r>
            <a:r>
              <a:rPr lang="ko-KR" altLang="en-US" sz="1400" b="1" dirty="0" smtClean="0"/>
              <a:t>출처 </a:t>
            </a:r>
            <a:r>
              <a:rPr lang="ko-KR" altLang="en-US" sz="1400" b="1" dirty="0"/>
              <a:t>및 유사 부분 확인 가능</a:t>
            </a:r>
            <a:endParaRPr lang="en-US" altLang="ko-KR" sz="1400" b="1" dirty="0"/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9084172" y="5446018"/>
            <a:ext cx="2592287" cy="51764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 smtClean="0"/>
              <a:t>매칭된 자료의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출처가 </a:t>
            </a:r>
            <a:endParaRPr lang="en-US" altLang="ko-KR" sz="1400" b="1" dirty="0" smtClean="0"/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 err="1" smtClean="0"/>
              <a:t>번호별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색깔별</a:t>
            </a:r>
            <a:r>
              <a:rPr lang="en-US" altLang="ko-KR" sz="1400" b="1" dirty="0" smtClean="0"/>
              <a:t>, %</a:t>
            </a:r>
            <a:r>
              <a:rPr lang="ko-KR" altLang="en-US" sz="1400" b="1" dirty="0" smtClean="0"/>
              <a:t>로 나열</a:t>
            </a:r>
            <a:endParaRPr lang="ko-KR" altLang="en-US" sz="1400" b="1" dirty="0"/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5987827" y="887619"/>
            <a:ext cx="3528392" cy="110201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% </a:t>
            </a:r>
            <a:r>
              <a:rPr lang="en-US" altLang="ko-KR" sz="1400" b="1" dirty="0"/>
              <a:t>= </a:t>
            </a:r>
            <a:r>
              <a:rPr lang="ko-KR" altLang="en-US" sz="1400" b="1" dirty="0"/>
              <a:t>본문의 총 단어 수 대비 </a:t>
            </a:r>
            <a:endParaRPr lang="en-US" altLang="ko-KR" sz="1400" b="1" dirty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/>
              <a:t>  기존 출처와의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일치하는 단어 수의</a:t>
            </a:r>
            <a:r>
              <a:rPr lang="en-US" altLang="ko-KR" sz="1400" b="1" dirty="0"/>
              <a:t>  </a:t>
            </a:r>
            <a:r>
              <a:rPr lang="ko-KR" altLang="en-US" sz="1400" b="1" dirty="0"/>
              <a:t>비율</a:t>
            </a:r>
            <a:endParaRPr lang="en-US" altLang="ko-KR" sz="1400" b="1" dirty="0"/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ko-KR" sz="1400" b="1" dirty="0"/>
              <a:t>  (Ex. 100</a:t>
            </a:r>
            <a:r>
              <a:rPr lang="ko-KR" altLang="en-US" sz="1400" b="1" dirty="0"/>
              <a:t>단어 기준 </a:t>
            </a:r>
            <a:r>
              <a:rPr lang="en-US" altLang="ko-KR" sz="1400" b="1" dirty="0"/>
              <a:t>53</a:t>
            </a:r>
            <a:r>
              <a:rPr lang="ko-KR" altLang="en-US" sz="1400" b="1" dirty="0"/>
              <a:t>단어 일치</a:t>
            </a:r>
            <a:r>
              <a:rPr lang="en-US" altLang="ko-KR" sz="1400" b="1" dirty="0" smtClean="0"/>
              <a:t>)</a:t>
            </a:r>
            <a:endParaRPr lang="en-US" altLang="ko-KR" sz="1400" b="1" dirty="0"/>
          </a:p>
        </p:txBody>
      </p:sp>
      <p:sp>
        <p:nvSpPr>
          <p:cNvPr id="29" name="Line 12"/>
          <p:cNvSpPr>
            <a:spLocks noChangeShapeType="1"/>
          </p:cNvSpPr>
          <p:nvPr/>
        </p:nvSpPr>
        <p:spPr bwMode="auto">
          <a:xfrm flipV="1">
            <a:off x="3680483" y="3429794"/>
            <a:ext cx="3088" cy="115212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Rectangle 11"/>
          <p:cNvSpPr>
            <a:spLocks noChangeArrowheads="1"/>
          </p:cNvSpPr>
          <p:nvPr/>
        </p:nvSpPr>
        <p:spPr bwMode="auto">
          <a:xfrm>
            <a:off x="10137900" y="702387"/>
            <a:ext cx="1596850" cy="654395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 flipH="1">
            <a:off x="8940155" y="1053530"/>
            <a:ext cx="1152128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Line 12"/>
          <p:cNvSpPr>
            <a:spLocks noChangeShapeType="1"/>
          </p:cNvSpPr>
          <p:nvPr/>
        </p:nvSpPr>
        <p:spPr bwMode="auto">
          <a:xfrm flipH="1">
            <a:off x="11532443" y="4149874"/>
            <a:ext cx="0" cy="153074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5123731" y="6454130"/>
            <a:ext cx="1800200" cy="2880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 smtClean="0"/>
              <a:t>화면 확대 조절 바</a:t>
            </a:r>
            <a:endParaRPr lang="en-US" altLang="ko-KR" sz="14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75259" y="5939790"/>
            <a:ext cx="2575560" cy="527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Line 12"/>
          <p:cNvSpPr>
            <a:spLocks noChangeShapeType="1"/>
          </p:cNvSpPr>
          <p:nvPr/>
        </p:nvSpPr>
        <p:spPr bwMode="auto">
          <a:xfrm flipH="1">
            <a:off x="6779915" y="6598145"/>
            <a:ext cx="864096" cy="1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9241" y="6516102"/>
            <a:ext cx="2206178" cy="226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1379314" y="1989634"/>
            <a:ext cx="4542681" cy="532197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400">
              <a:latin typeface="굴림" charset="-127"/>
              <a:ea typeface="굴림" charset="-127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883371" y="1557586"/>
            <a:ext cx="3240360" cy="2880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 smtClean="0"/>
              <a:t>출처에 대한 </a:t>
            </a:r>
            <a:r>
              <a:rPr lang="en-US" altLang="ko-KR" sz="1400" b="1" dirty="0" smtClean="0"/>
              <a:t>URL </a:t>
            </a:r>
            <a:r>
              <a:rPr lang="ko-KR" altLang="en-US" sz="1400" b="1" dirty="0" smtClean="0"/>
              <a:t>및 관련 부분 확인 가능 </a:t>
            </a:r>
            <a:endParaRPr lang="en-US" altLang="ko-KR" sz="1400" b="1" dirty="0" smtClean="0"/>
          </a:p>
        </p:txBody>
      </p:sp>
      <p:sp>
        <p:nvSpPr>
          <p:cNvPr id="36" name="Text Box 6"/>
          <p:cNvSpPr txBox="1">
            <a:spLocks noChangeArrowheads="1"/>
          </p:cNvSpPr>
          <p:nvPr/>
        </p:nvSpPr>
        <p:spPr bwMode="auto">
          <a:xfrm>
            <a:off x="1667347" y="6485116"/>
            <a:ext cx="2160240" cy="2880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106802" tIns="53401" rIns="106802" bIns="53401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ko-KR" altLang="en-US" sz="1400" b="1" dirty="0" smtClean="0"/>
              <a:t>검사 결과 </a:t>
            </a:r>
            <a:r>
              <a:rPr lang="en-US" altLang="ko-KR" sz="1400" b="1" dirty="0" smtClean="0"/>
              <a:t>PDF </a:t>
            </a:r>
            <a:r>
              <a:rPr lang="ko-KR" altLang="en-US" sz="1400" b="1" dirty="0" smtClean="0"/>
              <a:t>다운로드</a:t>
            </a:r>
            <a:endParaRPr lang="en-US" altLang="ko-KR" sz="1400" b="1" dirty="0" smtClean="0"/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43211" y="6454130"/>
            <a:ext cx="504056" cy="274826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400">
              <a:latin typeface="굴림" charset="-127"/>
              <a:ea typeface="굴림" charset="-127"/>
            </a:endParaRPr>
          </a:p>
        </p:txBody>
      </p:sp>
      <p:sp>
        <p:nvSpPr>
          <p:cNvPr id="28" name="Rectangle 11"/>
          <p:cNvSpPr>
            <a:spLocks noChangeArrowheads="1"/>
          </p:cNvSpPr>
          <p:nvPr/>
        </p:nvSpPr>
        <p:spPr bwMode="auto">
          <a:xfrm>
            <a:off x="7644011" y="6467336"/>
            <a:ext cx="1584176" cy="274826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1400">
              <a:latin typeface="굴림" charset="-127"/>
              <a:ea typeface="굴림" charset="-127"/>
            </a:endParaRPr>
          </a:p>
        </p:txBody>
      </p:sp>
      <p:sp>
        <p:nvSpPr>
          <p:cNvPr id="37" name="Line 12"/>
          <p:cNvSpPr>
            <a:spLocks noChangeShapeType="1"/>
          </p:cNvSpPr>
          <p:nvPr/>
        </p:nvSpPr>
        <p:spPr bwMode="auto">
          <a:xfrm>
            <a:off x="980040" y="6598419"/>
            <a:ext cx="76166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35" name="Line 12"/>
          <p:cNvSpPr>
            <a:spLocks noChangeShapeType="1"/>
          </p:cNvSpPr>
          <p:nvPr/>
        </p:nvSpPr>
        <p:spPr bwMode="auto">
          <a:xfrm flipV="1">
            <a:off x="1379315" y="1701602"/>
            <a:ext cx="576064" cy="28803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 sz="1400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123591" y="6526138"/>
            <a:ext cx="180985" cy="202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958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71803" y="699471"/>
            <a:ext cx="3888432" cy="6042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5179" y="621482"/>
            <a:ext cx="3888432" cy="6042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11"/>
          <p:cNvSpPr>
            <a:spLocks noChangeArrowheads="1"/>
          </p:cNvSpPr>
          <p:nvPr/>
        </p:nvSpPr>
        <p:spPr bwMode="auto">
          <a:xfrm>
            <a:off x="3535608" y="2055319"/>
            <a:ext cx="580011" cy="654395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 flipV="1">
            <a:off x="4115619" y="2361070"/>
            <a:ext cx="1296144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5803885" y="2408278"/>
            <a:ext cx="3856350" cy="4477900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>
            <a:off x="3831016" y="2709714"/>
            <a:ext cx="0" cy="717089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8"/>
          <p:cNvSpPr>
            <a:spLocks noChangeArrowheads="1"/>
          </p:cNvSpPr>
          <p:nvPr/>
        </p:nvSpPr>
        <p:spPr bwMode="auto">
          <a:xfrm>
            <a:off x="2819475" y="3554646"/>
            <a:ext cx="2088232" cy="73866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각각의 </a:t>
            </a:r>
            <a:r>
              <a:rPr lang="ko-KR" altLang="en-US" sz="1400" b="1" dirty="0"/>
              <a:t>출처 </a:t>
            </a:r>
            <a:r>
              <a:rPr lang="ko-KR" altLang="en-US" sz="1400" b="1" dirty="0" smtClean="0"/>
              <a:t>항목마다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마우스 커서 이동 시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활성화 </a:t>
            </a:r>
            <a:r>
              <a:rPr lang="ko-KR" altLang="en-US" sz="1400" b="1" dirty="0"/>
              <a:t>되는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화살표 </a:t>
            </a:r>
            <a:r>
              <a:rPr lang="ko-KR" altLang="en-US" sz="1400" b="1" dirty="0" smtClean="0"/>
              <a:t>클릭 </a:t>
            </a:r>
            <a:endParaRPr lang="en-US" altLang="ko-KR" sz="1400" b="1" dirty="0"/>
          </a:p>
        </p:txBody>
      </p:sp>
      <p:sp>
        <p:nvSpPr>
          <p:cNvPr id="22" name="직사각형 8"/>
          <p:cNvSpPr>
            <a:spLocks noChangeArrowheads="1"/>
          </p:cNvSpPr>
          <p:nvPr/>
        </p:nvSpPr>
        <p:spPr bwMode="auto">
          <a:xfrm>
            <a:off x="9861149" y="3627234"/>
            <a:ext cx="1815310" cy="73866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대표 </a:t>
            </a:r>
            <a:r>
              <a:rPr lang="ko-KR" altLang="en-US" sz="1400" b="1" dirty="0"/>
              <a:t>출처를 포함한</a:t>
            </a:r>
            <a:r>
              <a:rPr lang="en-US" altLang="ko-KR" sz="1400" b="1" dirty="0"/>
              <a:t> </a:t>
            </a:r>
          </a:p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기타 </a:t>
            </a:r>
            <a:r>
              <a:rPr lang="ko-KR" altLang="en-US" sz="1400" b="1" dirty="0"/>
              <a:t>출처의 내역을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확인 </a:t>
            </a:r>
            <a:r>
              <a:rPr lang="ko-KR" altLang="en-US" sz="1400" b="1" dirty="0"/>
              <a:t>할 수 있음</a:t>
            </a:r>
            <a:endParaRPr lang="ko-KR" altLang="en-US" sz="1400" dirty="0"/>
          </a:p>
        </p:txBody>
      </p:sp>
      <p:sp>
        <p:nvSpPr>
          <p:cNvPr id="35" name="Line 12"/>
          <p:cNvSpPr>
            <a:spLocks noChangeShapeType="1"/>
          </p:cNvSpPr>
          <p:nvPr/>
        </p:nvSpPr>
        <p:spPr bwMode="auto">
          <a:xfrm>
            <a:off x="7932043" y="2133650"/>
            <a:ext cx="0" cy="108012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16" name="직선 연결선 15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89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5178" y="693491"/>
            <a:ext cx="11509423" cy="4139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155179" y="5013970"/>
            <a:ext cx="10657184" cy="1600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*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하단의 깔때기 모양의 아이콘 클릭 시 검사 결과 내 표절이 아닌 부분에 대한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필터링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적용 가능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atinLnBrk="0">
              <a:spcBef>
                <a:spcPct val="0"/>
              </a:spcBef>
            </a:pP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참고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문헌 자료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제외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작성물의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Heading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기준 제외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(ex.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참고문헌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Bibliography, reference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등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latinLnBrk="0">
              <a:spcBef>
                <a:spcPct val="0"/>
              </a:spcBef>
            </a:pP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atinLnBrk="0">
              <a:spcBef>
                <a:spcPct val="0"/>
              </a:spcBef>
            </a:pP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인용된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자료 제외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직접 인용 기준 제외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“ “ (Double quotation) </a:t>
            </a:r>
          </a:p>
          <a:p>
            <a:pPr latinLnBrk="0">
              <a:spcBef>
                <a:spcPct val="0"/>
              </a:spcBef>
            </a:pP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atinLnBrk="0">
              <a:spcBef>
                <a:spcPct val="0"/>
              </a:spcBef>
            </a:pP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사소한 일치 제외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검사 결과 확인 시 설정된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단어수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%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제외하고 확인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가능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9322453" y="1341562"/>
            <a:ext cx="2342149" cy="1604337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1249" y="4643894"/>
            <a:ext cx="1918146" cy="196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그룹 24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27" name="직선 연결선 26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cxnSp>
        <p:nvCxnSpPr>
          <p:cNvPr id="20" name="직선 화살표 연결선 19"/>
          <p:cNvCxnSpPr/>
          <p:nvPr/>
        </p:nvCxnSpPr>
        <p:spPr bwMode="auto">
          <a:xfrm flipH="1" flipV="1">
            <a:off x="9870587" y="2763221"/>
            <a:ext cx="5672" cy="1746693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092283" y="4676670"/>
            <a:ext cx="226854" cy="14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9588227" y="4568750"/>
            <a:ext cx="504056" cy="373212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0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자유형 21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9242" y="693490"/>
            <a:ext cx="4654450" cy="3960502"/>
          </a:xfrm>
          <a:prstGeom prst="rect">
            <a:avLst/>
          </a:prstGeom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89027" y="3573810"/>
            <a:ext cx="3542616" cy="725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983" y="4381127"/>
            <a:ext cx="3033782" cy="272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659235" y="3481026"/>
            <a:ext cx="3816424" cy="1172967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27" name="직선 연결선 26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3171" y="4782845"/>
            <a:ext cx="5040560" cy="2031325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en-US" altLang="ko-KR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최종 검사 및 </a:t>
            </a:r>
            <a:r>
              <a:rPr lang="ko-KR" altLang="en-US" sz="1400" b="1" u="sng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디지털 수령증</a:t>
            </a:r>
            <a:r>
              <a:rPr lang="en-US" altLang="ko-KR" sz="1400" b="1" u="sng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다운로</a:t>
            </a:r>
            <a:r>
              <a:rPr lang="ko-KR" altLang="en-US" sz="1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드</a:t>
            </a:r>
            <a:r>
              <a:rPr lang="ko-KR" altLang="en-US" sz="1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방법</a:t>
            </a:r>
            <a:endParaRPr lang="en-US" altLang="ko-KR" sz="1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검사 결과 창 좌측 하단의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프린트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아이콘 클릭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최종 검사 결과 자료 다운로드 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첫번째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현재 보기의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PDF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다운로드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클릭 시 자동 다운로드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디지털 수령증 자료 다운로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드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두번째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디지털 수령증의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PDF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다운로드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클릭 시 자동 다운로드</a:t>
            </a:r>
            <a:endParaRPr lang="ko-KR" altLang="en-US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23731" y="621482"/>
            <a:ext cx="2952328" cy="3896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4979715" y="4781684"/>
            <a:ext cx="3375287" cy="1600438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marL="342900" indent="-342900"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 검사 결과 페이지 출력 방법</a:t>
            </a:r>
            <a:endParaRPr lang="en-US" altLang="ko-KR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b="1" dirty="0"/>
          </a:p>
          <a:p>
            <a:r>
              <a:rPr lang="en-US" altLang="ko-KR" b="1" dirty="0" smtClean="0"/>
              <a:t>1) </a:t>
            </a:r>
            <a:r>
              <a:rPr lang="ko-KR" altLang="en-US" b="1" dirty="0" smtClean="0"/>
              <a:t>다운로드 </a:t>
            </a:r>
            <a:r>
              <a:rPr lang="ko-KR" altLang="en-US" b="1" dirty="0"/>
              <a:t>된 </a:t>
            </a:r>
            <a:r>
              <a:rPr lang="en-US" altLang="ko-KR" b="1" dirty="0"/>
              <a:t>PDF </a:t>
            </a:r>
            <a:r>
              <a:rPr lang="ko-KR" altLang="en-US" b="1" dirty="0"/>
              <a:t>파일의 인쇄 </a:t>
            </a:r>
            <a:r>
              <a:rPr lang="ko-KR" altLang="en-US" b="1" dirty="0" smtClean="0"/>
              <a:t>버튼 </a:t>
            </a:r>
            <a:r>
              <a:rPr lang="ko-KR" altLang="en-US" b="1" dirty="0"/>
              <a:t>클릭</a:t>
            </a:r>
            <a:endParaRPr lang="en-US" altLang="ko-KR" b="1" dirty="0"/>
          </a:p>
          <a:p>
            <a:endParaRPr lang="en-US" altLang="ko-KR" b="1" dirty="0" smtClean="0"/>
          </a:p>
          <a:p>
            <a:r>
              <a:rPr lang="en-US" altLang="ko-KR" b="1" dirty="0" smtClean="0"/>
              <a:t>2) </a:t>
            </a:r>
            <a:r>
              <a:rPr lang="ko-KR" altLang="en-US" b="1" dirty="0" smtClean="0"/>
              <a:t>인쇄 </a:t>
            </a:r>
            <a:r>
              <a:rPr lang="ko-KR" altLang="en-US" b="1" dirty="0"/>
              <a:t>창에서 출력할 페이지 설정</a:t>
            </a:r>
            <a:endParaRPr lang="en-US" altLang="ko-KR" b="1" dirty="0"/>
          </a:p>
          <a:p>
            <a:endParaRPr lang="en-US" altLang="ko-KR" b="1" dirty="0" smtClean="0"/>
          </a:p>
          <a:p>
            <a:r>
              <a:rPr lang="en-US" altLang="ko-KR" b="1" dirty="0" smtClean="0"/>
              <a:t>3</a:t>
            </a:r>
            <a:r>
              <a:rPr lang="en-US" altLang="ko-KR" b="1" dirty="0"/>
              <a:t>)</a:t>
            </a:r>
            <a:r>
              <a:rPr lang="en-US" altLang="ko-KR" b="1" dirty="0" smtClean="0"/>
              <a:t>  </a:t>
            </a:r>
            <a:r>
              <a:rPr lang="ko-KR" altLang="en-US" b="1" dirty="0" err="1"/>
              <a:t>유사율과</a:t>
            </a:r>
            <a:r>
              <a:rPr lang="ko-KR" altLang="en-US" b="1" dirty="0"/>
              <a:t> 출처가 표기된 </a:t>
            </a:r>
            <a:r>
              <a:rPr lang="ko-KR" altLang="en-US" b="1" dirty="0" smtClean="0"/>
              <a:t>페이지 출력 </a:t>
            </a:r>
            <a:endParaRPr lang="en-US" altLang="ko-KR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64091" y="693490"/>
            <a:ext cx="3212118" cy="3824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8343839" y="4782264"/>
            <a:ext cx="3476636" cy="1815882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ko-KR"/>
            </a:defPPr>
            <a:lvl1pPr marL="342900" indent="-342900"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en-US" altLang="ko-KR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디지털 수령증 출력 </a:t>
            </a:r>
            <a:r>
              <a:rPr lang="ko-KR" altLang="en-US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방법</a:t>
            </a:r>
            <a:endParaRPr lang="en-US" altLang="ko-KR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b="1" dirty="0"/>
          </a:p>
          <a:p>
            <a:r>
              <a:rPr lang="en-US" altLang="ko-KR" b="1" dirty="0" smtClean="0"/>
              <a:t>1) </a:t>
            </a:r>
            <a:r>
              <a:rPr lang="ko-KR" altLang="en-US" b="1" dirty="0" smtClean="0"/>
              <a:t>다운로드 </a:t>
            </a:r>
            <a:r>
              <a:rPr lang="ko-KR" altLang="en-US" b="1" dirty="0"/>
              <a:t>된 </a:t>
            </a:r>
            <a:r>
              <a:rPr lang="en-US" altLang="ko-KR" b="1" dirty="0"/>
              <a:t>PDF </a:t>
            </a:r>
            <a:r>
              <a:rPr lang="ko-KR" altLang="en-US" b="1" dirty="0"/>
              <a:t>파일의 인쇄 </a:t>
            </a:r>
            <a:r>
              <a:rPr lang="ko-KR" altLang="en-US" b="1" dirty="0" smtClean="0"/>
              <a:t>버튼 클릭</a:t>
            </a:r>
            <a:endParaRPr lang="en-US" altLang="ko-KR" b="1" dirty="0"/>
          </a:p>
          <a:p>
            <a:endParaRPr lang="en-US" altLang="ko-KR" b="1" dirty="0" smtClean="0"/>
          </a:p>
          <a:p>
            <a:r>
              <a:rPr lang="en-US" altLang="ko-KR" b="1" dirty="0"/>
              <a:t>2) </a:t>
            </a:r>
            <a:r>
              <a:rPr lang="ko-KR" altLang="en-US" b="1" dirty="0" smtClean="0"/>
              <a:t>인쇄 </a:t>
            </a:r>
            <a:r>
              <a:rPr lang="ko-KR" altLang="en-US" b="1" dirty="0"/>
              <a:t>완료 후 최종 </a:t>
            </a:r>
            <a:r>
              <a:rPr lang="ko-KR" altLang="en-US" b="1" dirty="0" smtClean="0"/>
              <a:t>검사 결과 페이지와</a:t>
            </a:r>
            <a:endParaRPr lang="en-US" altLang="ko-KR" b="1" dirty="0" smtClean="0"/>
          </a:p>
          <a:p>
            <a:r>
              <a:rPr lang="en-US" altLang="ko-KR" b="1" dirty="0"/>
              <a:t> </a:t>
            </a:r>
            <a:r>
              <a:rPr lang="ko-KR" altLang="en-US" b="1" dirty="0" smtClean="0"/>
              <a:t> </a:t>
            </a:r>
            <a:endParaRPr lang="ko-KR" altLang="en-US" b="1" dirty="0"/>
          </a:p>
          <a:p>
            <a:r>
              <a:rPr lang="ko-KR" altLang="en-US" b="1" dirty="0" smtClean="0"/>
              <a:t>    함께 제출</a:t>
            </a:r>
            <a:endParaRPr lang="en-US" altLang="ko-KR" b="1" dirty="0" smtClean="0"/>
          </a:p>
          <a:p>
            <a:endParaRPr lang="ko-KR" altLang="en-US" b="1" dirty="0"/>
          </a:p>
        </p:txBody>
      </p:sp>
      <p:sp>
        <p:nvSpPr>
          <p:cNvPr id="32" name="Line 12"/>
          <p:cNvSpPr>
            <a:spLocks noChangeShapeType="1"/>
          </p:cNvSpPr>
          <p:nvPr/>
        </p:nvSpPr>
        <p:spPr bwMode="auto">
          <a:xfrm>
            <a:off x="4475659" y="4005858"/>
            <a:ext cx="6677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31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171" y="656332"/>
            <a:ext cx="2314979" cy="608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1019275" y="6382122"/>
            <a:ext cx="1224136" cy="421718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442012" y="6166098"/>
            <a:ext cx="3129991" cy="6001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ko-KR" altLang="en-US" sz="1500" b="1" dirty="0"/>
              <a:t>‘텍스트전용보고서” 탭 클릭 시 </a:t>
            </a:r>
          </a:p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altLang="ko-KR" sz="1500" b="1" dirty="0"/>
              <a:t>Text </a:t>
            </a:r>
            <a:r>
              <a:rPr lang="ko-KR" altLang="en-US" sz="1500" b="1" dirty="0"/>
              <a:t>형식의 </a:t>
            </a:r>
            <a:r>
              <a:rPr lang="ko-KR" altLang="en-US" sz="1500" b="1" dirty="0" smtClean="0"/>
              <a:t>보기 모드 전환 </a:t>
            </a:r>
            <a:r>
              <a:rPr lang="ko-KR" altLang="en-US" sz="1500" b="1" dirty="0"/>
              <a:t>가능</a:t>
            </a:r>
          </a:p>
        </p:txBody>
      </p:sp>
      <p:cxnSp>
        <p:nvCxnSpPr>
          <p:cNvPr id="38" name="꺾인 연결선 37"/>
          <p:cNvCxnSpPr/>
          <p:nvPr/>
        </p:nvCxnSpPr>
        <p:spPr>
          <a:xfrm flipV="1">
            <a:off x="2243411" y="5590034"/>
            <a:ext cx="720080" cy="1080829"/>
          </a:xfrm>
          <a:prstGeom prst="bentConnector2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24039" y="693490"/>
            <a:ext cx="9152420" cy="46726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유사도 검사 결과 확인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721932" y="1197546"/>
            <a:ext cx="4210111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Document viewer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로 보기 모드 전환 시 클릭</a:t>
            </a:r>
            <a:endParaRPr lang="ko-KR" altLang="en-US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2531443" y="1197546"/>
            <a:ext cx="648072" cy="360040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flipV="1">
            <a:off x="3179516" y="1341562"/>
            <a:ext cx="504056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29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59200" y="6404297"/>
            <a:ext cx="1965610" cy="3386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2000" spc="-10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ea typeface="Yoon가변 윤고딕 550_TT" panose="02020603020101020101" pitchFamily="18" charset="-127"/>
                <a:cs typeface="Arial" panose="020B0604020202020204" pitchFamily="34" charset="0"/>
              </a:rPr>
              <a:t>PPT TEMPLATE</a:t>
            </a:r>
            <a:endParaRPr lang="ko-KR" altLang="en-US" sz="2000" spc="-1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latin typeface="Arial" panose="020B0604020202020204" pitchFamily="34" charset="0"/>
              <a:ea typeface="Yoon가변 윤고딕 550_T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자유형 25"/>
          <p:cNvSpPr/>
          <p:nvPr/>
        </p:nvSpPr>
        <p:spPr>
          <a:xfrm rot="5400000">
            <a:off x="5823297" y="-451865"/>
            <a:ext cx="1764603" cy="7295159"/>
          </a:xfrm>
          <a:custGeom>
            <a:avLst/>
            <a:gdLst>
              <a:gd name="connsiteX0" fmla="*/ 0 w 828099"/>
              <a:gd name="connsiteY0" fmla="*/ 3303002 h 3303002"/>
              <a:gd name="connsiteX1" fmla="*/ 0 w 828099"/>
              <a:gd name="connsiteY1" fmla="*/ 355342 h 3303002"/>
              <a:gd name="connsiteX2" fmla="*/ 7 w 828099"/>
              <a:gd name="connsiteY2" fmla="*/ 355342 h 3303002"/>
              <a:gd name="connsiteX3" fmla="*/ 414053 w 828099"/>
              <a:gd name="connsiteY3" fmla="*/ 0 h 3303002"/>
              <a:gd name="connsiteX4" fmla="*/ 828099 w 828099"/>
              <a:gd name="connsiteY4" fmla="*/ 355342 h 3303002"/>
              <a:gd name="connsiteX5" fmla="*/ 828093 w 828099"/>
              <a:gd name="connsiteY5" fmla="*/ 355342 h 3303002"/>
              <a:gd name="connsiteX6" fmla="*/ 828093 w 828099"/>
              <a:gd name="connsiteY6" fmla="*/ 3302996 h 3303002"/>
              <a:gd name="connsiteX7" fmla="*/ 414055 w 828099"/>
              <a:gd name="connsiteY7" fmla="*/ 2947660 h 3303002"/>
              <a:gd name="connsiteX8" fmla="*/ 8 w 828099"/>
              <a:gd name="connsiteY8" fmla="*/ 3303002 h 3303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8099" h="3303002">
                <a:moveTo>
                  <a:pt x="0" y="3303002"/>
                </a:moveTo>
                <a:lnTo>
                  <a:pt x="0" y="355342"/>
                </a:lnTo>
                <a:lnTo>
                  <a:pt x="7" y="355342"/>
                </a:lnTo>
                <a:lnTo>
                  <a:pt x="414053" y="0"/>
                </a:lnTo>
                <a:lnTo>
                  <a:pt x="828099" y="355342"/>
                </a:lnTo>
                <a:lnTo>
                  <a:pt x="828093" y="355342"/>
                </a:lnTo>
                <a:lnTo>
                  <a:pt x="828093" y="3302996"/>
                </a:lnTo>
                <a:lnTo>
                  <a:pt x="414055" y="2947660"/>
                </a:lnTo>
                <a:lnTo>
                  <a:pt x="8" y="3303002"/>
                </a:lnTo>
                <a:close/>
              </a:path>
            </a:pathLst>
          </a:custGeom>
          <a:solidFill>
            <a:srgbClr val="8FC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436" b="-8849"/>
          <a:stretch/>
        </p:blipFill>
        <p:spPr>
          <a:xfrm>
            <a:off x="674847" y="2313413"/>
            <a:ext cx="2131329" cy="1764604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433321" y="2867782"/>
            <a:ext cx="6730970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44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Q&amp;A</a:t>
            </a:r>
            <a:endParaRPr lang="ko-KR" altLang="en-US" sz="44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자유형 7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17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5179" y="959615"/>
            <a:ext cx="11449272" cy="527849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  <a:r>
              <a:rPr lang="ko-KR" altLang="en-US" sz="1400" b="1" dirty="0">
                <a:solidFill>
                  <a:srgbClr val="FF0000"/>
                </a:solidFill>
              </a:rPr>
              <a:t>몇 </a:t>
            </a:r>
            <a:r>
              <a:rPr lang="en-US" altLang="ko-KR" sz="1400" b="1" dirty="0">
                <a:solidFill>
                  <a:srgbClr val="FF0000"/>
                </a:solidFill>
              </a:rPr>
              <a:t>% </a:t>
            </a:r>
            <a:r>
              <a:rPr lang="ko-KR" altLang="en-US" sz="1400" b="1" dirty="0">
                <a:solidFill>
                  <a:srgbClr val="FF0000"/>
                </a:solidFill>
              </a:rPr>
              <a:t>이상이면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표절인가요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dirty="0"/>
              <a:t>A : </a:t>
            </a:r>
            <a:r>
              <a:rPr lang="ko-KR" altLang="en-US" sz="1400" b="1" dirty="0" smtClean="0"/>
              <a:t>유사도 </a:t>
            </a:r>
            <a:r>
              <a:rPr lang="en-US" altLang="ko-KR" sz="1400" b="1" dirty="0" smtClean="0"/>
              <a:t>%</a:t>
            </a:r>
            <a:r>
              <a:rPr lang="ko-KR" altLang="en-US" sz="1400" b="1" dirty="0" smtClean="0"/>
              <a:t>에 대한 절대적인 기준은 없습니다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유사도 </a:t>
            </a:r>
            <a:r>
              <a:rPr lang="en-US" altLang="ko-KR" sz="1400" b="1" dirty="0"/>
              <a:t>%</a:t>
            </a:r>
            <a:r>
              <a:rPr lang="ko-KR" altLang="en-US" sz="1400" b="1" dirty="0"/>
              <a:t>가 높으면 </a:t>
            </a:r>
            <a:r>
              <a:rPr lang="ko-KR" altLang="en-US" sz="1400" b="1" dirty="0" smtClean="0"/>
              <a:t>표절인지 </a:t>
            </a:r>
            <a:r>
              <a:rPr lang="ko-KR" altLang="en-US" sz="1400" b="1" dirty="0"/>
              <a:t>의심 할 수 </a:t>
            </a:r>
            <a:r>
              <a:rPr lang="ko-KR" altLang="en-US" sz="1400" b="1" dirty="0" smtClean="0"/>
              <a:t>있으나</a:t>
            </a:r>
            <a:r>
              <a:rPr lang="en-US" altLang="ko-KR" sz="1400" b="1" dirty="0" smtClean="0"/>
              <a:t>,</a:t>
            </a:r>
            <a:r>
              <a:rPr lang="ko-KR" altLang="en-US" sz="1400" b="1" dirty="0" smtClean="0"/>
              <a:t> 반대로 유사도</a:t>
            </a:r>
            <a:r>
              <a:rPr lang="en-US" altLang="ko-KR" sz="1400" b="1" dirty="0"/>
              <a:t>%</a:t>
            </a:r>
            <a:r>
              <a:rPr lang="ko-KR" altLang="en-US" sz="1400" b="1" dirty="0"/>
              <a:t>가 </a:t>
            </a:r>
            <a:r>
              <a:rPr lang="ko-KR" altLang="en-US" sz="1400" b="1" dirty="0" smtClean="0"/>
              <a:t>낮더라도 타인의 창작물을</a:t>
            </a: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인용과 </a:t>
            </a:r>
            <a:r>
              <a:rPr lang="ko-KR" altLang="en-US" sz="1400" b="1" dirty="0"/>
              <a:t>출처 없이 도용했다면 표절로 간주 될 수 있습니다</a:t>
            </a:r>
            <a:r>
              <a:rPr lang="en-US" altLang="ko-KR" sz="1400" b="1" dirty="0"/>
              <a:t>.  </a:t>
            </a:r>
            <a:r>
              <a:rPr lang="ko-KR" altLang="en-US" sz="1400" b="1" dirty="0" smtClean="0"/>
              <a:t>따라서 </a:t>
            </a:r>
            <a:r>
              <a:rPr lang="ko-KR" altLang="en-US" sz="1400" b="1" dirty="0"/>
              <a:t>유사도 </a:t>
            </a:r>
            <a:r>
              <a:rPr lang="en-US" altLang="ko-KR" sz="1400" b="1" dirty="0"/>
              <a:t>%</a:t>
            </a:r>
            <a:r>
              <a:rPr lang="ko-KR" altLang="en-US" sz="1400" b="1" dirty="0"/>
              <a:t>가 낮더라도 다시 한번 본문에 체크가 된 문장들을 </a:t>
            </a:r>
            <a:r>
              <a:rPr lang="ko-KR" altLang="en-US" sz="1400" b="1" dirty="0" smtClean="0"/>
              <a:t>지도 교수님과 </a:t>
            </a:r>
            <a:endParaRPr lang="en-US" altLang="ko-KR" sz="1400" b="1" dirty="0" smtClean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ko-KR" altLang="en-US" sz="1400" b="1" dirty="0" smtClean="0"/>
              <a:t>재 확인하여 </a:t>
            </a:r>
            <a:r>
              <a:rPr lang="ko-KR" altLang="en-US" sz="1400" b="1" dirty="0"/>
              <a:t>수정하는 것을 권장 드립니다</a:t>
            </a:r>
            <a:r>
              <a:rPr lang="en-US" altLang="ko-KR" sz="1400" b="1" dirty="0"/>
              <a:t>. </a:t>
            </a: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eaLnBrk="1" latinLnBrk="0" hangingPunct="1">
              <a:spcBef>
                <a:spcPct val="0"/>
              </a:spcBef>
              <a:buFontTx/>
              <a:buNone/>
            </a:pPr>
            <a:r>
              <a:rPr lang="en-US" altLang="ko-KR" sz="1400" b="1" dirty="0">
                <a:solidFill>
                  <a:srgbClr val="FF0000"/>
                </a:solidFill>
              </a:rPr>
              <a:t>Q. </a:t>
            </a:r>
            <a:r>
              <a:rPr lang="en-US" altLang="ko-KR" sz="1400" b="1" dirty="0" err="1">
                <a:solidFill>
                  <a:srgbClr val="FF0000"/>
                </a:solidFill>
              </a:rPr>
              <a:t>Turnitin</a:t>
            </a:r>
            <a:r>
              <a:rPr lang="ko-KR" altLang="en-US" sz="1400" b="1" dirty="0">
                <a:solidFill>
                  <a:srgbClr val="FF0000"/>
                </a:solidFill>
              </a:rPr>
              <a:t>에서 표절이 발견되지 않는다면 문제가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없나요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A </a:t>
            </a:r>
            <a:r>
              <a:rPr lang="en-US" altLang="ko-KR" sz="1400" b="1" dirty="0"/>
              <a:t>: </a:t>
            </a:r>
            <a:r>
              <a:rPr lang="en-US" altLang="ko-KR" sz="1400" b="1" dirty="0" err="1"/>
              <a:t>Turnitin</a:t>
            </a:r>
            <a:r>
              <a:rPr lang="ko-KR" altLang="en-US" sz="1400" b="1" dirty="0"/>
              <a:t>은 </a:t>
            </a:r>
            <a:r>
              <a:rPr lang="ko-KR" altLang="en-US" sz="1400" b="1" dirty="0" smtClean="0"/>
              <a:t>제출물과 유사 </a:t>
            </a:r>
            <a:r>
              <a:rPr lang="ko-KR" altLang="en-US" sz="1400" b="1" dirty="0"/>
              <a:t>문장으로 체크 된 </a:t>
            </a:r>
            <a:r>
              <a:rPr lang="ko-KR" altLang="en-US" sz="1400" b="1" dirty="0" smtClean="0"/>
              <a:t>출처 </a:t>
            </a:r>
            <a:r>
              <a:rPr lang="ko-KR" altLang="en-US" sz="1400" b="1" dirty="0"/>
              <a:t>및 데이터를 제시하여 </a:t>
            </a:r>
            <a:r>
              <a:rPr lang="ko-KR" altLang="en-US" sz="1400" b="1" dirty="0" smtClean="0"/>
              <a:t>프로그램이며 표절 여부를 판가름해주는 프로그램은 아닙니다</a:t>
            </a:r>
            <a:r>
              <a:rPr lang="en-US" altLang="ko-KR" sz="1400" b="1" dirty="0" smtClean="0"/>
              <a:t>. 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또한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전 세계에 있는 모든  자료와 비교 </a:t>
            </a:r>
            <a:r>
              <a:rPr lang="ko-KR" altLang="en-US" sz="1400" b="1" dirty="0" err="1" smtClean="0"/>
              <a:t>할수</a:t>
            </a:r>
            <a:r>
              <a:rPr lang="ko-KR" altLang="en-US" sz="1400" b="1" dirty="0" smtClean="0"/>
              <a:t> 없기 때문에 유사도 </a:t>
            </a:r>
            <a:r>
              <a:rPr lang="en-US" altLang="ko-KR" sz="1400" b="1" dirty="0" smtClean="0"/>
              <a:t>%</a:t>
            </a:r>
            <a:r>
              <a:rPr lang="ko-KR" altLang="en-US" sz="1400" b="1" dirty="0" smtClean="0"/>
              <a:t>가 나오지 않는 경우도 있습니다</a:t>
            </a:r>
            <a:r>
              <a:rPr lang="en-US" altLang="ko-KR" sz="1400" b="1" dirty="0" smtClean="0"/>
              <a:t>.  </a:t>
            </a:r>
            <a:r>
              <a:rPr lang="ko-KR" altLang="en-US" sz="1400" b="1" dirty="0" smtClean="0"/>
              <a:t>하지만 </a:t>
            </a:r>
            <a:r>
              <a:rPr lang="ko-KR" altLang="en-US" sz="1400" b="1" dirty="0" err="1" smtClean="0"/>
              <a:t>컨텐츠는</a:t>
            </a:r>
            <a:r>
              <a:rPr lang="ko-KR" altLang="en-US" sz="1400" b="1" dirty="0" smtClean="0"/>
              <a:t> 지속적으로 증가 및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축적되고 있으므로 현재는 표절이 발견되지 않더라도 추후에 표절 문제가 발생할 수도 있습니다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따라서 지도 교수님 또는 동료 연구자와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Peer review</a:t>
            </a:r>
            <a:r>
              <a:rPr lang="ko-KR" altLang="en-US" sz="1400" b="1" dirty="0" smtClean="0"/>
              <a:t>를 통해 좀 더 정확하게 확인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검토 하시는 것을 권장합니다</a:t>
            </a:r>
            <a:r>
              <a:rPr lang="en-US" altLang="ko-KR" sz="1400" b="1" dirty="0" smtClean="0"/>
              <a:t>.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>
              <a:buFont typeface="Arial" charset="0"/>
              <a:buNone/>
            </a:pPr>
            <a:r>
              <a:rPr lang="en-US" altLang="ko-KR" sz="1400" b="1" dirty="0">
                <a:solidFill>
                  <a:srgbClr val="FF0000"/>
                </a:solidFill>
              </a:rPr>
              <a:t>Q.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검사 결과 화면에서 연관 출처에 다른 기관에서 제출된 자료와 유사하다고 나왔습니다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해당 자료의 원문을 볼 수 있</a:t>
            </a:r>
            <a:r>
              <a:rPr lang="ko-KR" altLang="en-US" sz="1400" b="1" dirty="0">
                <a:solidFill>
                  <a:srgbClr val="FF0000"/>
                </a:solidFill>
              </a:rPr>
              <a:t>나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en-US" altLang="ko-KR" sz="1400" b="1" dirty="0" smtClean="0"/>
          </a:p>
          <a:p>
            <a:pPr>
              <a:buFont typeface="Arial" charset="0"/>
              <a:buNone/>
            </a:pPr>
            <a:r>
              <a:rPr lang="en-US" altLang="ko-KR" sz="1400" b="1" dirty="0" smtClean="0"/>
              <a:t>A </a:t>
            </a:r>
            <a:r>
              <a:rPr lang="en-US" altLang="ko-KR" sz="1400" b="1" dirty="0"/>
              <a:t>: </a:t>
            </a:r>
            <a:r>
              <a:rPr lang="ko-KR" altLang="en-US" sz="1400" b="1" dirty="0"/>
              <a:t>타 기관 </a:t>
            </a:r>
            <a:r>
              <a:rPr lang="ko-KR" altLang="en-US" sz="1400" b="1" dirty="0" smtClean="0"/>
              <a:t>자료와 </a:t>
            </a:r>
            <a:r>
              <a:rPr lang="ko-KR" altLang="en-US" sz="1400" b="1" dirty="0"/>
              <a:t>유사하다고 판단되면 </a:t>
            </a:r>
            <a:r>
              <a:rPr lang="ko-KR" altLang="en-US" sz="1400" b="1" dirty="0" smtClean="0"/>
              <a:t>기관 명</a:t>
            </a:r>
            <a:r>
              <a:rPr lang="en-US" altLang="ko-KR" sz="1400" b="1" dirty="0" smtClean="0"/>
              <a:t>, %, </a:t>
            </a:r>
            <a:r>
              <a:rPr lang="ko-KR" altLang="en-US" sz="1400" b="1" dirty="0" smtClean="0"/>
              <a:t>유사 부분 확인이 </a:t>
            </a:r>
            <a:r>
              <a:rPr lang="ko-KR" altLang="en-US" sz="1400" b="1" dirty="0"/>
              <a:t>가능하지만</a:t>
            </a:r>
            <a:r>
              <a:rPr lang="en-US" altLang="ko-KR" sz="1400" b="1" dirty="0"/>
              <a:t>,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지적 재산권 보호 목적으로 원문 </a:t>
            </a:r>
            <a:r>
              <a:rPr lang="ko-KR" altLang="en-US" sz="1400" b="1" dirty="0"/>
              <a:t>확인이 불가능하며 </a:t>
            </a:r>
            <a:endParaRPr lang="en-US" altLang="ko-KR" sz="1400" b="1" dirty="0" smtClean="0"/>
          </a:p>
          <a:p>
            <a:pPr>
              <a:buFont typeface="Arial" charset="0"/>
              <a:buNone/>
            </a:pPr>
            <a:endParaRPr lang="en-US" altLang="ko-KR" sz="1400" b="1" dirty="0" smtClean="0"/>
          </a:p>
          <a:p>
            <a:pPr>
              <a:buFont typeface="Arial" charset="0"/>
              <a:buNone/>
            </a:pPr>
            <a:r>
              <a:rPr lang="ko-KR" altLang="en-US" sz="1400" b="1" dirty="0" smtClean="0"/>
              <a:t>해당 </a:t>
            </a:r>
            <a:r>
              <a:rPr lang="ko-KR" altLang="en-US" sz="1400" b="1" dirty="0"/>
              <a:t>기관의 관리자에게 </a:t>
            </a:r>
            <a:r>
              <a:rPr lang="ko-KR" altLang="en-US" sz="1400" b="1" dirty="0" smtClean="0"/>
              <a:t>허락이 있어야만</a:t>
            </a:r>
            <a:r>
              <a:rPr lang="ko-KR" altLang="en-US" sz="1400" b="1" dirty="0"/>
              <a:t> 원문이 확인 된다는 </a:t>
            </a:r>
            <a:r>
              <a:rPr lang="ko-KR" altLang="en-US" sz="1400" b="1" dirty="0" err="1"/>
              <a:t>메세지가</a:t>
            </a:r>
            <a:r>
              <a:rPr lang="ko-KR" altLang="en-US" sz="1400" b="1" dirty="0"/>
              <a:t> 나타납니다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grpSp>
        <p:nvGrpSpPr>
          <p:cNvPr id="7" name="그룹 6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Q&amp;A –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일</a:t>
              </a:r>
              <a:r>
                <a:rPr lang="ko-KR" altLang="en-US" sz="2400" spc="-30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반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459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5179" y="909514"/>
            <a:ext cx="11449272" cy="5580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Q. </a:t>
            </a:r>
            <a:r>
              <a:rPr lang="ko-KR" altLang="en-US" sz="1400" b="1" dirty="0">
                <a:solidFill>
                  <a:srgbClr val="FF0000"/>
                </a:solidFill>
              </a:rPr>
              <a:t>처음에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네이버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다음 등의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</a:rPr>
              <a:t>메일  계정으로  계정을 생성 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하였는데  </a:t>
            </a:r>
            <a:r>
              <a:rPr lang="ko-KR" altLang="en-US" sz="1400" b="1" dirty="0">
                <a:solidFill>
                  <a:srgbClr val="FF0000"/>
                </a:solidFill>
              </a:rPr>
              <a:t>학교  메일 도메인으로 등록 해야 한다고 합니다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어떻게 </a:t>
            </a:r>
            <a:r>
              <a:rPr lang="ko-KR" altLang="en-US" sz="1400" b="1" dirty="0">
                <a:solidFill>
                  <a:srgbClr val="FF0000"/>
                </a:solidFill>
              </a:rPr>
              <a:t>해야 하나요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 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학생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A : </a:t>
            </a:r>
            <a:r>
              <a:rPr lang="ko-KR" altLang="en-US" sz="1400" b="1" dirty="0" smtClean="0"/>
              <a:t>기본적으로 </a:t>
            </a:r>
            <a:r>
              <a:rPr lang="en-US" altLang="ko-KR" sz="1400" b="1" dirty="0" err="1" smtClean="0"/>
              <a:t>Turnitin</a:t>
            </a:r>
            <a:r>
              <a:rPr lang="ko-KR" altLang="en-US" sz="1400" b="1" dirty="0" smtClean="0"/>
              <a:t>은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인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계정을 원칙으로 하고 있습니다</a:t>
            </a:r>
            <a:r>
              <a:rPr lang="en-US" altLang="ko-KR" sz="1400" b="1" dirty="0" smtClean="0"/>
              <a:t>. 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학교 </a:t>
            </a:r>
            <a:r>
              <a:rPr lang="ko-KR" altLang="en-US" sz="1400" b="1" dirty="0"/>
              <a:t>메일이 아닌 타 메일 계정으로 신규 계정 생성 시 </a:t>
            </a:r>
            <a:r>
              <a:rPr lang="en-US" altLang="ko-KR" sz="1400" b="1" dirty="0" smtClean="0"/>
              <a:t>(</a:t>
            </a:r>
            <a:r>
              <a:rPr lang="ko-KR" altLang="en-US" sz="1400" b="1" dirty="0" err="1" smtClean="0"/>
              <a:t>네이버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다음 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구글</a:t>
            </a:r>
            <a:r>
              <a:rPr lang="ko-KR" altLang="en-US" sz="1400" b="1" dirty="0" smtClean="0"/>
              <a:t> 등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새로 계정 생성하시지 마시고 </a:t>
            </a:r>
            <a:r>
              <a:rPr lang="en-US" altLang="ko-KR" sz="1400" b="1" dirty="0" err="1" smtClean="0"/>
              <a:t>Turnitin</a:t>
            </a:r>
            <a:r>
              <a:rPr lang="en-US" altLang="ko-KR" sz="1400" b="1" dirty="0" smtClean="0"/>
              <a:t> </a:t>
            </a:r>
            <a:r>
              <a:rPr lang="ko-KR" altLang="en-US" sz="1400" b="1" dirty="0"/>
              <a:t>로그인 </a:t>
            </a:r>
            <a:r>
              <a:rPr lang="ko-KR" altLang="en-US" sz="1400" b="1" dirty="0" smtClean="0"/>
              <a:t>하신 후 우측 </a:t>
            </a:r>
            <a:r>
              <a:rPr lang="ko-KR" altLang="en-US" sz="1400" b="1" dirty="0"/>
              <a:t>상단의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“</a:t>
            </a:r>
            <a:r>
              <a:rPr lang="ko-KR" altLang="en-US" sz="1400" b="1" dirty="0"/>
              <a:t>사용자 </a:t>
            </a:r>
            <a:r>
              <a:rPr lang="ko-KR" altLang="en-US" sz="1400" b="1" dirty="0" smtClean="0"/>
              <a:t>정보 </a:t>
            </a:r>
            <a:r>
              <a:rPr lang="en-US" altLang="ko-KR" sz="1400" b="1" dirty="0" smtClean="0"/>
              <a:t>(User info)"</a:t>
            </a:r>
            <a:r>
              <a:rPr lang="ko-KR" altLang="en-US" sz="1400" b="1" dirty="0"/>
              <a:t>에서 메일 주소를 변경하시길 바랍니다</a:t>
            </a:r>
            <a:r>
              <a:rPr lang="en-US" altLang="ko-KR" sz="1400" b="1" dirty="0" smtClean="0"/>
              <a:t>.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다수의 계정에서 동일 자료 검사 </a:t>
            </a:r>
            <a:r>
              <a:rPr lang="ko-KR" altLang="en-US" sz="1400" b="1" dirty="0"/>
              <a:t>시 </a:t>
            </a:r>
            <a:r>
              <a:rPr lang="ko-KR" altLang="en-US" sz="1400" b="1" dirty="0" smtClean="0"/>
              <a:t>처음 업로드 된 자료와 </a:t>
            </a:r>
            <a:r>
              <a:rPr lang="ko-KR" altLang="en-US" sz="1400" b="1" dirty="0"/>
              <a:t>매칭되어 높은 </a:t>
            </a:r>
            <a:r>
              <a:rPr lang="ko-KR" altLang="en-US" sz="1400" b="1" dirty="0" err="1" smtClean="0"/>
              <a:t>유사율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(%)</a:t>
            </a:r>
            <a:r>
              <a:rPr lang="ko-KR" altLang="en-US" sz="1400" b="1" dirty="0" smtClean="0"/>
              <a:t>로 </a:t>
            </a:r>
            <a:r>
              <a:rPr lang="ko-KR" altLang="en-US" sz="1400" b="1" dirty="0"/>
              <a:t>체크 될 수 </a:t>
            </a:r>
            <a:r>
              <a:rPr lang="ko-KR" altLang="en-US" sz="1400" b="1" dirty="0" smtClean="0"/>
              <a:t>있습니다</a:t>
            </a:r>
            <a:r>
              <a:rPr lang="en-US" altLang="ko-KR" sz="1400" b="1" dirty="0" smtClean="0"/>
              <a:t>)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인터넷  </a:t>
            </a:r>
            <a:r>
              <a:rPr lang="ko-KR" altLang="en-US" sz="1400" b="1" dirty="0" err="1">
                <a:solidFill>
                  <a:srgbClr val="FF0000"/>
                </a:solidFill>
              </a:rPr>
              <a:t>익스플로어</a:t>
            </a:r>
            <a:r>
              <a:rPr lang="ko-KR" altLang="en-US" sz="1400" b="1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>
                <a:solidFill>
                  <a:srgbClr val="FF0000"/>
                </a:solidFill>
              </a:rPr>
              <a:t>(Internet 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Explorer</a:t>
            </a:r>
            <a:r>
              <a:rPr lang="en-US" altLang="ko-KR" sz="1400" b="1" dirty="0">
                <a:solidFill>
                  <a:srgbClr val="FF0000"/>
                </a:solidFill>
              </a:rPr>
              <a:t>) </a:t>
            </a:r>
            <a:r>
              <a:rPr lang="ko-KR" altLang="en-US" sz="1400" b="1" dirty="0">
                <a:solidFill>
                  <a:srgbClr val="FF0000"/>
                </a:solidFill>
              </a:rPr>
              <a:t>로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이용 </a:t>
            </a:r>
            <a:r>
              <a:rPr lang="ko-KR" altLang="en-US" sz="1400" b="1" dirty="0">
                <a:solidFill>
                  <a:srgbClr val="FF0000"/>
                </a:solidFill>
              </a:rPr>
              <a:t>하고 있습니다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하지만 언어 변경이나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자료 업로드가 안  </a:t>
            </a:r>
            <a:r>
              <a:rPr lang="ko-KR" altLang="en-US" sz="1400" b="1" dirty="0">
                <a:solidFill>
                  <a:srgbClr val="FF0000"/>
                </a:solidFill>
              </a:rPr>
              <a:t>되는 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데 어떻게 </a:t>
            </a:r>
            <a:r>
              <a:rPr lang="ko-KR" altLang="en-US" sz="1400" b="1" dirty="0">
                <a:solidFill>
                  <a:srgbClr val="FF0000"/>
                </a:solidFill>
              </a:rPr>
              <a:t>해야 하나요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/>
              <a:t>A : </a:t>
            </a:r>
            <a:r>
              <a:rPr lang="ko-KR" altLang="en-US" sz="1400" b="1" dirty="0"/>
              <a:t>인터넷 </a:t>
            </a:r>
            <a:r>
              <a:rPr lang="ko-KR" altLang="en-US" sz="1400" b="1" dirty="0" err="1"/>
              <a:t>익스플로어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(Internet Explorer)</a:t>
            </a:r>
            <a:r>
              <a:rPr lang="ko-KR" altLang="en-US" sz="1400" b="1" dirty="0"/>
              <a:t>의 버전이 최신 버전이 아니거나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특유의 버그로 인해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화면 깨짐 및 버튼 적용이 </a:t>
            </a:r>
            <a:r>
              <a:rPr lang="ko-KR" altLang="en-US" sz="1400" b="1" dirty="0" smtClean="0"/>
              <a:t>안 되는 </a:t>
            </a:r>
            <a:r>
              <a:rPr lang="ko-KR" altLang="en-US" sz="1400" b="1" dirty="0"/>
              <a:t>등의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정상적인 </a:t>
            </a:r>
            <a:r>
              <a:rPr lang="ko-KR" altLang="en-US" sz="1400" b="1" dirty="0"/>
              <a:t>이용되지 않을 수도 있습니다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따라서 이러한 문제가 발생 시 타 브라우저 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크롬</a:t>
            </a:r>
            <a:r>
              <a:rPr lang="en-US" altLang="ko-KR" sz="1400" b="1" dirty="0"/>
              <a:t>, </a:t>
            </a:r>
            <a:r>
              <a:rPr lang="ko-KR" altLang="en-US" sz="1400" b="1" dirty="0" err="1"/>
              <a:t>파이어폭스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사파리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로 이용바랍니다</a:t>
            </a:r>
            <a:r>
              <a:rPr lang="en-US" altLang="ko-KR" sz="1400" b="1" dirty="0"/>
              <a:t>.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err="1" smtClean="0"/>
              <a:t>네이버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다음 검색 창에 크롬 입력 후 브라우저 다운 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무료이며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하기의 </a:t>
            </a:r>
            <a:r>
              <a:rPr lang="en-US" altLang="ko-KR" sz="1400" b="1" dirty="0"/>
              <a:t>URL </a:t>
            </a:r>
            <a:r>
              <a:rPr lang="ko-KR" altLang="en-US" sz="1400" b="1" dirty="0"/>
              <a:t>접속 또는 예시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참고</a:t>
            </a:r>
            <a:r>
              <a:rPr lang="en-US" altLang="ko-KR" sz="1400" b="1" dirty="0" smtClean="0"/>
              <a:t>)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2) </a:t>
            </a:r>
            <a:r>
              <a:rPr lang="ko-KR" altLang="en-US" sz="1400" b="1" dirty="0" smtClean="0"/>
              <a:t>크롬 </a:t>
            </a:r>
            <a:r>
              <a:rPr lang="ko-KR" altLang="en-US" sz="1400" b="1" dirty="0"/>
              <a:t>다운로드 </a:t>
            </a:r>
            <a:r>
              <a:rPr lang="en-US" altLang="ko-KR" sz="1400" b="1" dirty="0"/>
              <a:t>: https://www.google.com/intl/ko/chrome/browser/desktop/index.html</a:t>
            </a:r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     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err="1" smtClean="0"/>
              <a:t>파이어폭스</a:t>
            </a:r>
            <a:r>
              <a:rPr lang="ko-KR" altLang="en-US" sz="1400" b="1" dirty="0" smtClean="0"/>
              <a:t> </a:t>
            </a:r>
            <a:r>
              <a:rPr lang="ko-KR" altLang="en-US" sz="1400" b="1" dirty="0"/>
              <a:t>다운로드 </a:t>
            </a:r>
            <a:r>
              <a:rPr lang="en-US" altLang="ko-KR" sz="1400" b="1" dirty="0"/>
              <a:t>: </a:t>
            </a:r>
            <a:r>
              <a:rPr lang="en-US" altLang="ko-KR" sz="1400" b="1" dirty="0">
                <a:hlinkClick r:id="rId3"/>
              </a:rPr>
              <a:t>http://www.mozilla.or.kr/ko/firefox/new</a:t>
            </a:r>
            <a:r>
              <a:rPr lang="en-US" altLang="ko-KR" sz="1400" b="1" dirty="0" smtClean="0">
                <a:hlinkClick r:id="rId3"/>
              </a:rPr>
              <a:t>/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>
              <a:buNone/>
            </a:pPr>
            <a:r>
              <a:rPr lang="en-US" altLang="ko-KR" sz="1400" b="1" dirty="0">
                <a:solidFill>
                  <a:srgbClr val="FF0000"/>
                </a:solidFill>
              </a:rPr>
              <a:t>Q. </a:t>
            </a:r>
            <a:r>
              <a:rPr lang="ko-KR" altLang="en-US" sz="1400" b="1" dirty="0">
                <a:solidFill>
                  <a:srgbClr val="FF0000"/>
                </a:solidFill>
              </a:rPr>
              <a:t>기존 비밀 번호를 분실하였습니다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  <a:r>
              <a:rPr lang="ko-KR" altLang="en-US" sz="1400" b="1" dirty="0">
                <a:solidFill>
                  <a:srgbClr val="FF0000"/>
                </a:solidFill>
              </a:rPr>
              <a:t>어떻게 찾을 수 있을까요</a:t>
            </a:r>
            <a:r>
              <a:rPr lang="en-US" altLang="ko-KR" sz="1400" b="1" dirty="0">
                <a:solidFill>
                  <a:srgbClr val="FF0000"/>
                </a:solidFill>
              </a:rPr>
              <a:t>? </a:t>
            </a:r>
            <a:r>
              <a:rPr lang="ko-KR" altLang="en-US" sz="1400" b="1" dirty="0">
                <a:solidFill>
                  <a:srgbClr val="FF0000"/>
                </a:solidFill>
              </a:rPr>
              <a:t>또는 재설정이 가능한가요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</a:p>
          <a:p>
            <a:pPr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/>
              <a:t>A : </a:t>
            </a:r>
            <a:r>
              <a:rPr lang="ko-KR" altLang="en-US" sz="1400" b="1" dirty="0" smtClean="0"/>
              <a:t>비밀번호 </a:t>
            </a:r>
            <a:r>
              <a:rPr lang="ko-KR" altLang="en-US" sz="1400" b="1" dirty="0"/>
              <a:t>재 설정 메일 수신을 위해 자세한 사항은 </a:t>
            </a:r>
            <a:r>
              <a:rPr lang="ko-KR" altLang="en-US" sz="1400" b="1" dirty="0" smtClean="0"/>
              <a:t>다음 페이지의 </a:t>
            </a:r>
            <a:r>
              <a:rPr lang="ko-KR" altLang="en-US" sz="1400" b="1" dirty="0"/>
              <a:t>비밀번호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재설정 방법 </a:t>
            </a:r>
            <a:r>
              <a:rPr lang="ko-KR" altLang="en-US" sz="1400" b="1" dirty="0"/>
              <a:t>확인바랍니다</a:t>
            </a:r>
            <a:r>
              <a:rPr lang="en-US" altLang="ko-KR" sz="1400" b="1" dirty="0"/>
              <a:t>. 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Q&amp;A –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계정 및 접속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0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Q&amp;A –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비밀번호 재설정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7187" y="761163"/>
            <a:ext cx="2736305" cy="2667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7588" y="3578124"/>
            <a:ext cx="2800163" cy="3014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62019" y="761164"/>
            <a:ext cx="2880321" cy="2667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264479" y="1437313"/>
            <a:ext cx="2678102" cy="840353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ko-KR" altLang="en-US" sz="1400" b="1" dirty="0" smtClean="0"/>
              <a:t>로그인 창 하단의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 smtClean="0"/>
          </a:p>
          <a:p>
            <a:pPr>
              <a:buNone/>
            </a:pPr>
            <a:r>
              <a:rPr lang="ko-KR" altLang="en-US" sz="1400" b="1" dirty="0" smtClean="0"/>
              <a:t>패스워드 재설정 클릭</a:t>
            </a:r>
            <a:endParaRPr lang="en-US" altLang="ko-KR" sz="14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03851" y="4390111"/>
            <a:ext cx="3120429" cy="1343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9637612" y="1399044"/>
            <a:ext cx="2050009" cy="1874482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en-US" altLang="ko-KR" sz="1400" b="1" dirty="0" smtClean="0"/>
              <a:t>1) </a:t>
            </a:r>
            <a:r>
              <a:rPr lang="en-US" altLang="ko-KR" sz="1400" b="1" dirty="0" err="1" smtClean="0"/>
              <a:t>Turnitin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계정 </a:t>
            </a:r>
            <a:endParaRPr lang="en-US" altLang="ko-KR" sz="1400" b="1" dirty="0" smtClean="0"/>
          </a:p>
          <a:p>
            <a:pPr>
              <a:buNone/>
            </a:pPr>
            <a:r>
              <a:rPr lang="en-US" altLang="ko-KR" sz="1400" b="1" dirty="0" smtClean="0"/>
              <a:t>     E-mail </a:t>
            </a:r>
            <a:r>
              <a:rPr lang="ko-KR" altLang="en-US" sz="1400" b="1" dirty="0" smtClean="0"/>
              <a:t>주소 기입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/>
          </a:p>
          <a:p>
            <a:pPr>
              <a:buNone/>
            </a:pPr>
            <a:r>
              <a:rPr lang="en-US" altLang="ko-KR" sz="1400" b="1" dirty="0" smtClean="0"/>
              <a:t>2) </a:t>
            </a:r>
            <a:r>
              <a:rPr lang="ko-KR" altLang="en-US" sz="1400" b="1" dirty="0" smtClean="0"/>
              <a:t>성 </a:t>
            </a:r>
            <a:r>
              <a:rPr lang="en-US" altLang="ko-KR" sz="1400" b="1" dirty="0" smtClean="0"/>
              <a:t>(Last Name) </a:t>
            </a:r>
            <a:r>
              <a:rPr lang="ko-KR" altLang="en-US" sz="1400" b="1" dirty="0" smtClean="0"/>
              <a:t>기입 </a:t>
            </a:r>
            <a:endParaRPr lang="en-US" altLang="ko-KR" sz="1400" b="1" dirty="0" smtClean="0"/>
          </a:p>
          <a:p>
            <a:pPr>
              <a:buNone/>
            </a:pPr>
            <a:r>
              <a:rPr lang="en-US" altLang="ko-KR" sz="1400" b="1" dirty="0" smtClean="0"/>
              <a:t>    (Ex. </a:t>
            </a:r>
            <a:r>
              <a:rPr lang="ko-KR" altLang="en-US" sz="1400" b="1" dirty="0" smtClean="0"/>
              <a:t>김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이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박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최</a:t>
            </a:r>
            <a:r>
              <a:rPr lang="en-US" altLang="ko-KR" sz="1400" b="1" dirty="0" smtClean="0"/>
              <a:t>)</a:t>
            </a:r>
          </a:p>
          <a:p>
            <a:pPr>
              <a:buNone/>
            </a:pPr>
            <a:endParaRPr lang="en-US" altLang="ko-KR" sz="1400" b="1" dirty="0"/>
          </a:p>
          <a:p>
            <a:pPr>
              <a:buNone/>
            </a:pPr>
            <a:r>
              <a:rPr lang="en-US" altLang="ko-KR" sz="1400" b="1" dirty="0" smtClean="0"/>
              <a:t>3) </a:t>
            </a:r>
            <a:r>
              <a:rPr lang="ko-KR" altLang="en-US" sz="1400" b="1" dirty="0" smtClean="0"/>
              <a:t>하단의 다음 클릭</a:t>
            </a:r>
            <a:endParaRPr lang="en-US" altLang="ko-KR" sz="1400" b="1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3278285" y="4677673"/>
            <a:ext cx="3501630" cy="840353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답변 생략 가능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/>
          </a:p>
          <a:p>
            <a:pPr>
              <a:buNone/>
            </a:pPr>
            <a:r>
              <a:rPr lang="en-US" altLang="ko-KR" sz="1400" b="1" dirty="0" smtClean="0"/>
              <a:t>2) “</a:t>
            </a:r>
            <a:r>
              <a:rPr lang="ko-KR" altLang="en-US" sz="1400" b="1" dirty="0" smtClean="0"/>
              <a:t>답변을 잊어버리셨습니까</a:t>
            </a:r>
            <a:r>
              <a:rPr lang="en-US" altLang="ko-KR" sz="1400" b="1" dirty="0" smtClean="0"/>
              <a:t>?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클릭</a:t>
            </a:r>
            <a:endParaRPr lang="en-US" altLang="ko-KR" sz="1400" b="1" dirty="0"/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9686997" y="4592656"/>
            <a:ext cx="3501630" cy="1357418"/>
          </a:xfrm>
          <a:prstGeom prst="rect">
            <a:avLst/>
          </a:prstGeom>
          <a:noFill/>
          <a:ln>
            <a:noFill/>
          </a:ln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>
              <a:buNone/>
            </a:pPr>
            <a:r>
              <a:rPr lang="en-US" altLang="ko-KR" sz="1400" b="1" dirty="0" smtClean="0"/>
              <a:t>1) </a:t>
            </a:r>
            <a:r>
              <a:rPr lang="ko-KR" altLang="en-US" sz="1400" b="1" dirty="0" smtClean="0"/>
              <a:t>기입된 메일로</a:t>
            </a:r>
            <a:endParaRPr lang="en-US" altLang="ko-KR" sz="1400" b="1" dirty="0"/>
          </a:p>
          <a:p>
            <a:pPr>
              <a:buNone/>
            </a:pPr>
            <a:r>
              <a:rPr lang="en-US" altLang="ko-KR" sz="1400" b="1" dirty="0" smtClean="0"/>
              <a:t>PW </a:t>
            </a:r>
            <a:r>
              <a:rPr lang="ko-KR" altLang="en-US" sz="1400" b="1" dirty="0" smtClean="0"/>
              <a:t>재설정 메일 발송</a:t>
            </a:r>
            <a:endParaRPr lang="en-US" altLang="ko-KR" sz="1400" b="1" dirty="0" smtClean="0"/>
          </a:p>
          <a:p>
            <a:pPr>
              <a:buNone/>
            </a:pPr>
            <a:endParaRPr lang="en-US" altLang="ko-KR" sz="1400" b="1" dirty="0"/>
          </a:p>
          <a:p>
            <a:pPr>
              <a:buNone/>
            </a:pPr>
            <a:r>
              <a:rPr lang="en-US" altLang="ko-KR" sz="1400" b="1" dirty="0" smtClean="0"/>
              <a:t>2) </a:t>
            </a:r>
            <a:r>
              <a:rPr lang="ko-KR" altLang="en-US" sz="1400" b="1" dirty="0" smtClean="0"/>
              <a:t>수신된 메일로 </a:t>
            </a:r>
            <a:endParaRPr lang="en-US" altLang="ko-KR" sz="1400" b="1" dirty="0" smtClean="0"/>
          </a:p>
          <a:p>
            <a:pPr>
              <a:buNone/>
            </a:pPr>
            <a:r>
              <a:rPr lang="ko-KR" altLang="en-US" sz="1400" b="1" dirty="0" smtClean="0"/>
              <a:t>비밀번호 재 설정</a:t>
            </a:r>
            <a:endParaRPr lang="en-US" altLang="ko-KR" sz="1400" b="1" dirty="0"/>
          </a:p>
        </p:txBody>
      </p:sp>
      <p:sp>
        <p:nvSpPr>
          <p:cNvPr id="30" name="직사각형 29"/>
          <p:cNvSpPr/>
          <p:nvPr/>
        </p:nvSpPr>
        <p:spPr>
          <a:xfrm>
            <a:off x="3278285" y="1078773"/>
            <a:ext cx="256741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kumimoji="1" lang="ko-KR" altLang="en-US" sz="1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①</a:t>
            </a:r>
            <a:endParaRPr lang="ko-KR" altLang="en-US" sz="1800" dirty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9695781" y="1039004"/>
            <a:ext cx="305790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1" lang="ko-KR" altLang="en-US" sz="1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②</a:t>
            </a:r>
            <a:endParaRPr lang="ko-KR" altLang="en-US" sz="1800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381584" y="4308341"/>
            <a:ext cx="256741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1" lang="ko-KR" altLang="en-US" sz="1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③</a:t>
            </a:r>
            <a:endParaRPr lang="ko-KR" altLang="en-US" sz="1800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732243" y="4295973"/>
            <a:ext cx="357830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/>
            <a:r>
              <a:rPr kumimoji="1" lang="ko-KR" altLang="en-US" sz="1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④</a:t>
            </a:r>
          </a:p>
        </p:txBody>
      </p:sp>
      <p:sp>
        <p:nvSpPr>
          <p:cNvPr id="34" name="Rectangle 11"/>
          <p:cNvSpPr>
            <a:spLocks noChangeArrowheads="1"/>
          </p:cNvSpPr>
          <p:nvPr/>
        </p:nvSpPr>
        <p:spPr bwMode="auto">
          <a:xfrm>
            <a:off x="155179" y="5229994"/>
            <a:ext cx="1224136" cy="421718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36" name="Rectangle 11"/>
          <p:cNvSpPr>
            <a:spLocks noChangeArrowheads="1"/>
          </p:cNvSpPr>
          <p:nvPr/>
        </p:nvSpPr>
        <p:spPr bwMode="auto">
          <a:xfrm>
            <a:off x="299195" y="2709714"/>
            <a:ext cx="1224136" cy="421718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auto">
          <a:xfrm>
            <a:off x="6262020" y="1413570"/>
            <a:ext cx="2376264" cy="937241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399456" tIns="42048" rIns="106802" bIns="42048" anchor="ctr"/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100">
              <a:latin typeface="굴림" charset="-127"/>
              <a:ea typeface="굴림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882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5179" y="693490"/>
            <a:ext cx="11449272" cy="118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Q. </a:t>
            </a:r>
            <a:r>
              <a:rPr lang="ko-KR" altLang="en-US" sz="1400" b="1" dirty="0">
                <a:solidFill>
                  <a:srgbClr val="FF0000"/>
                </a:solidFill>
              </a:rPr>
              <a:t>현재 작성 한 자료가  </a:t>
            </a:r>
            <a:r>
              <a:rPr lang="en-US" altLang="ko-KR" sz="1400" b="1" dirty="0" err="1" smtClean="0">
                <a:solidFill>
                  <a:srgbClr val="FF0000"/>
                </a:solidFill>
              </a:rPr>
              <a:t>Turnitin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업로드 </a:t>
            </a:r>
            <a:r>
              <a:rPr lang="ko-KR" altLang="en-US" sz="1400" b="1" dirty="0">
                <a:solidFill>
                  <a:srgbClr val="FF0000"/>
                </a:solidFill>
              </a:rPr>
              <a:t>제한  범위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(40MB</a:t>
            </a:r>
            <a:r>
              <a:rPr lang="en-US" altLang="ko-KR" sz="1400" b="1" dirty="0">
                <a:solidFill>
                  <a:srgbClr val="FF0000"/>
                </a:solidFill>
              </a:rPr>
              <a:t>, 400 </a:t>
            </a:r>
            <a:r>
              <a:rPr lang="ko-KR" altLang="en-US" sz="1400" b="1" dirty="0">
                <a:solidFill>
                  <a:srgbClr val="FF0000"/>
                </a:solidFill>
              </a:rPr>
              <a:t>페이지 미만</a:t>
            </a:r>
            <a:r>
              <a:rPr lang="en-US" altLang="ko-KR" sz="1400" b="1" dirty="0">
                <a:solidFill>
                  <a:srgbClr val="FF0000"/>
                </a:solidFill>
              </a:rPr>
              <a:t>)</a:t>
            </a:r>
            <a:r>
              <a:rPr lang="ko-KR" altLang="en-US" sz="1400" b="1" dirty="0">
                <a:solidFill>
                  <a:srgbClr val="FF0000"/>
                </a:solidFill>
              </a:rPr>
              <a:t>을 초과합니다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업로드를 </a:t>
            </a:r>
            <a:r>
              <a:rPr lang="ko-KR" altLang="en-US" sz="1400" b="1" dirty="0">
                <a:solidFill>
                  <a:srgbClr val="FF0000"/>
                </a:solidFill>
              </a:rPr>
              <a:t>하기 위해서는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어떻게 해야 </a:t>
            </a:r>
            <a:r>
              <a:rPr lang="ko-KR" altLang="en-US" sz="1400" b="1" dirty="0">
                <a:solidFill>
                  <a:srgbClr val="FF0000"/>
                </a:solidFill>
              </a:rPr>
              <a:t>하나요</a:t>
            </a:r>
            <a:r>
              <a:rPr lang="en-US" altLang="ko-KR" sz="1400" b="1" dirty="0">
                <a:solidFill>
                  <a:srgbClr val="FF0000"/>
                </a:solidFill>
              </a:rPr>
              <a:t>?</a:t>
            </a: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A : 1) </a:t>
            </a:r>
            <a:r>
              <a:rPr lang="ko-KR" altLang="en-US" sz="1400" b="1" dirty="0" smtClean="0"/>
              <a:t>업로드 할 문서 내 이미지 용량 줄이기 적용 후 저장 </a:t>
            </a:r>
            <a:r>
              <a:rPr lang="en-US" altLang="ko-KR" sz="1400" b="1" dirty="0" smtClean="0"/>
              <a:t>(</a:t>
            </a:r>
            <a:r>
              <a:rPr lang="en-US" altLang="ko-KR" sz="1400" b="1" dirty="0" err="1" smtClean="0"/>
              <a:t>hwp</a:t>
            </a:r>
            <a:r>
              <a:rPr lang="en-US" altLang="ko-KR" sz="1400" b="1" dirty="0" smtClean="0"/>
              <a:t>, word  </a:t>
            </a:r>
            <a:r>
              <a:rPr lang="ko-KR" altLang="en-US" sz="1400" b="1" dirty="0" smtClean="0"/>
              <a:t>파일</a:t>
            </a:r>
            <a:r>
              <a:rPr lang="en-US" altLang="ko-KR" sz="1400" b="1" dirty="0" smtClean="0"/>
              <a:t>)</a:t>
            </a: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     </a:t>
            </a:r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      2) 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PDF 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파일 용량 압축 시 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http://smallpdf.com/kr/compress-pdf  (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무료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접속 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-&gt; 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압축할 </a:t>
            </a:r>
            <a:r>
              <a:rPr lang="ko-KR" altLang="en-US" sz="1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파일 선택 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-&gt; 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용량 압축 후 개인 </a:t>
            </a:r>
            <a:r>
              <a:rPr lang="en-US" altLang="ko-KR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PC</a:t>
            </a:r>
            <a:r>
              <a:rPr lang="ko-KR" altLang="en-US" sz="1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로 다운로드</a:t>
            </a:r>
            <a:endParaRPr lang="ko-KR" altLang="en-US" sz="1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Q&amp;A –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파일</a:t>
              </a: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업로드 문제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4"/>
          <a:stretch/>
        </p:blipFill>
        <p:spPr bwMode="auto">
          <a:xfrm>
            <a:off x="299195" y="2071535"/>
            <a:ext cx="4040693" cy="23201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853780" y="2661540"/>
            <a:ext cx="1465762" cy="84383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70620" y="2071535"/>
            <a:ext cx="4024018" cy="23663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6758435" y="2382939"/>
            <a:ext cx="1584176" cy="46805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159094" y="3653017"/>
            <a:ext cx="2684717" cy="692497"/>
          </a:xfrm>
          <a:prstGeom prst="rect">
            <a:avLst/>
          </a:prstGeom>
          <a:solidFill>
            <a:srgbClr val="198BF3"/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문서 내 표</a:t>
            </a: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그림 클릭 시 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좌측의 줄이기 </a:t>
            </a: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-&gt;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용량 줄이기 선택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300196" y="3708410"/>
            <a:ext cx="2232247" cy="392415"/>
          </a:xfrm>
          <a:prstGeom prst="rect">
            <a:avLst/>
          </a:prstGeom>
          <a:solidFill>
            <a:srgbClr val="198BF3"/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확인 버튼 클릭 </a:t>
            </a:r>
            <a:r>
              <a:rPr lang="ko-KR" altLang="en-US" sz="130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후 </a:t>
            </a:r>
            <a:r>
              <a:rPr lang="ko-KR" altLang="en-US" sz="13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문</a:t>
            </a:r>
            <a:r>
              <a:rPr lang="ko-KR" altLang="en-US" sz="130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 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저장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9194" y="4595128"/>
            <a:ext cx="4094245" cy="20750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180574" y="5324241"/>
            <a:ext cx="2915426" cy="657488"/>
          </a:xfrm>
          <a:prstGeom prst="rect">
            <a:avLst/>
          </a:prstGeom>
          <a:solidFill>
            <a:srgbClr val="198BF3"/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문서 내 표</a:t>
            </a: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그림 더블 클릭 시 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좌측의 줄이기 </a:t>
            </a: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-&gt;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용량 줄이기 선택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307307" y="4806599"/>
            <a:ext cx="792088" cy="3513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76637" y="4595128"/>
            <a:ext cx="4018001" cy="20969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940316" y="5246620"/>
            <a:ext cx="2808151" cy="692497"/>
          </a:xfrm>
          <a:prstGeom prst="rect">
            <a:avLst/>
          </a:prstGeom>
          <a:solidFill>
            <a:srgbClr val="198BF3"/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 그림에만 적용</a:t>
            </a: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의 체크 박스 해제 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-&gt; </a:t>
            </a:r>
            <a:r>
              <a:rPr lang="ko-KR" altLang="en-US" sz="1300" dirty="0" smtClean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확인 버튼 클릭 및 문서 저장</a:t>
            </a:r>
            <a:endParaRPr lang="en-US" altLang="ko-KR" sz="1300" dirty="0" smtClean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827900" y="6310114"/>
            <a:ext cx="976351" cy="3273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Line 12"/>
          <p:cNvSpPr>
            <a:spLocks noChangeShapeType="1"/>
          </p:cNvSpPr>
          <p:nvPr/>
        </p:nvSpPr>
        <p:spPr bwMode="auto">
          <a:xfrm>
            <a:off x="5176048" y="3069754"/>
            <a:ext cx="6677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Line 12"/>
          <p:cNvSpPr>
            <a:spLocks noChangeShapeType="1"/>
          </p:cNvSpPr>
          <p:nvPr/>
        </p:nvSpPr>
        <p:spPr bwMode="auto">
          <a:xfrm>
            <a:off x="5248056" y="5229994"/>
            <a:ext cx="6677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955692" y="5013970"/>
            <a:ext cx="1624423" cy="52872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9764004" y="2238326"/>
            <a:ext cx="976351" cy="3273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633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자유형 9"/>
          <p:cNvSpPr/>
          <p:nvPr/>
        </p:nvSpPr>
        <p:spPr>
          <a:xfrm rot="10800000" flipV="1">
            <a:off x="-2" y="-26590"/>
            <a:ext cx="11831639" cy="576065"/>
          </a:xfrm>
          <a:custGeom>
            <a:avLst/>
            <a:gdLst>
              <a:gd name="connsiteX0" fmla="*/ 0 w 12192000"/>
              <a:gd name="connsiteY0" fmla="*/ 584684 h 584684"/>
              <a:gd name="connsiteX1" fmla="*/ 423122 w 12192000"/>
              <a:gd name="connsiteY1" fmla="*/ 584684 h 584684"/>
              <a:gd name="connsiteX2" fmla="*/ 729157 w 12192000"/>
              <a:gd name="connsiteY2" fmla="*/ 296652 h 584684"/>
              <a:gd name="connsiteX3" fmla="*/ 1035192 w 12192000"/>
              <a:gd name="connsiteY3" fmla="*/ 584684 h 584684"/>
              <a:gd name="connsiteX4" fmla="*/ 12192000 w 12192000"/>
              <a:gd name="connsiteY4" fmla="*/ 584684 h 584684"/>
              <a:gd name="connsiteX5" fmla="*/ 12192000 w 12192000"/>
              <a:gd name="connsiteY5" fmla="*/ 0 h 584684"/>
              <a:gd name="connsiteX6" fmla="*/ 0 w 12192000"/>
              <a:gd name="connsiteY6" fmla="*/ 0 h 58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4684">
                <a:moveTo>
                  <a:pt x="0" y="584684"/>
                </a:moveTo>
                <a:lnTo>
                  <a:pt x="423122" y="584684"/>
                </a:lnTo>
                <a:lnTo>
                  <a:pt x="729157" y="296652"/>
                </a:lnTo>
                <a:lnTo>
                  <a:pt x="1035192" y="584684"/>
                </a:lnTo>
                <a:lnTo>
                  <a:pt x="12192000" y="584684"/>
                </a:lnTo>
                <a:lnTo>
                  <a:pt x="121920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55179" y="621482"/>
            <a:ext cx="11449272" cy="1615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Q. </a:t>
            </a:r>
            <a:r>
              <a:rPr lang="ko-KR" altLang="en-US" sz="1400" b="1" dirty="0">
                <a:solidFill>
                  <a:srgbClr val="FF0000"/>
                </a:solidFill>
              </a:rPr>
              <a:t>검사 결과 </a:t>
            </a:r>
            <a:r>
              <a:rPr lang="en-US" altLang="ko-KR" sz="1400" b="1" dirty="0">
                <a:solidFill>
                  <a:srgbClr val="FF0000"/>
                </a:solidFill>
              </a:rPr>
              <a:t>(%) </a:t>
            </a:r>
            <a:r>
              <a:rPr lang="ko-KR" altLang="en-US" sz="1400" b="1" dirty="0">
                <a:solidFill>
                  <a:srgbClr val="FF0000"/>
                </a:solidFill>
              </a:rPr>
              <a:t>확인 시 텍스트 보기 모드만  생성이 되고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좌측 </a:t>
            </a:r>
            <a:r>
              <a:rPr lang="ko-KR" altLang="en-US" sz="1400" b="1" dirty="0">
                <a:solidFill>
                  <a:srgbClr val="FF0000"/>
                </a:solidFill>
              </a:rPr>
              <a:t>상단의 문서보기  버튼 클릭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시 오류 </a:t>
            </a:r>
            <a:r>
              <a:rPr lang="ko-KR" altLang="en-US" sz="1400" b="1" dirty="0">
                <a:solidFill>
                  <a:srgbClr val="FF0000"/>
                </a:solidFill>
              </a:rPr>
              <a:t>메시지가 나타납니다</a:t>
            </a:r>
            <a:r>
              <a:rPr lang="en-US" altLang="ko-KR" sz="1400" b="1" dirty="0">
                <a:solidFill>
                  <a:srgbClr val="FF0000"/>
                </a:solidFill>
              </a:rPr>
              <a:t>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어떻게 </a:t>
            </a:r>
            <a:r>
              <a:rPr lang="ko-KR" altLang="en-US" sz="1400" b="1" dirty="0">
                <a:solidFill>
                  <a:srgbClr val="FF0000"/>
                </a:solidFill>
              </a:rPr>
              <a:t>해야 하나요</a:t>
            </a:r>
            <a:r>
              <a:rPr lang="en-US" altLang="ko-KR" sz="1400" b="1" dirty="0">
                <a:solidFill>
                  <a:srgbClr val="FF0000"/>
                </a:solidFill>
              </a:rPr>
              <a:t>?</a:t>
            </a: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A : </a:t>
            </a:r>
            <a:r>
              <a:rPr lang="ko-KR" altLang="en-US" sz="1400" b="1" dirty="0"/>
              <a:t>간혹</a:t>
            </a:r>
            <a:r>
              <a:rPr lang="en-US" altLang="ko-KR" sz="1400" b="1" dirty="0"/>
              <a:t>, </a:t>
            </a:r>
            <a:r>
              <a:rPr lang="en-US" altLang="ko-KR" sz="1400" b="1" dirty="0" err="1"/>
              <a:t>Turnitin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에서 검사 진행 시 발생되는 일시적인 오류 </a:t>
            </a:r>
            <a:r>
              <a:rPr lang="ko-KR" altLang="en-US" sz="1400" b="1" dirty="0" smtClean="0"/>
              <a:t>상황으로</a:t>
            </a:r>
            <a:r>
              <a:rPr lang="en-US" altLang="ko-KR" sz="1400" b="1" dirty="0" smtClean="0"/>
              <a:t>, 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해당 </a:t>
            </a:r>
            <a:r>
              <a:rPr lang="ko-KR" altLang="en-US" sz="1400" b="1" dirty="0"/>
              <a:t>파일은 </a:t>
            </a:r>
            <a:r>
              <a:rPr lang="en-US" altLang="ko-KR" sz="1400" b="1" dirty="0" err="1"/>
              <a:t>Hwp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파일 또는 </a:t>
            </a:r>
            <a:r>
              <a:rPr lang="en-US" altLang="ko-KR" sz="1400" b="1" dirty="0"/>
              <a:t>Word </a:t>
            </a:r>
            <a:r>
              <a:rPr lang="ko-KR" altLang="en-US" sz="1400" b="1" dirty="0"/>
              <a:t>파일을 </a:t>
            </a:r>
            <a:r>
              <a:rPr lang="en-US" altLang="ko-KR" sz="1400" b="1" dirty="0"/>
              <a:t>PDF </a:t>
            </a:r>
            <a:r>
              <a:rPr lang="ko-KR" altLang="en-US" sz="1400" b="1" dirty="0"/>
              <a:t>포맷으로 변경 후 </a:t>
            </a:r>
            <a:r>
              <a:rPr lang="ko-KR" altLang="en-US" sz="1400" b="1" dirty="0" smtClean="0"/>
              <a:t>다른 제출 버튼 또는 다시 제출하기를 진행 시 검사 결과 확인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가능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​ </a:t>
            </a: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/>
              <a:t>(ex. .</a:t>
            </a:r>
            <a:r>
              <a:rPr lang="en-US" altLang="ko-KR" sz="1400" b="1" dirty="0" err="1"/>
              <a:t>hwp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파일 </a:t>
            </a:r>
            <a:r>
              <a:rPr lang="en-US" altLang="ko-KR" sz="1400" b="1" dirty="0"/>
              <a:t>-&gt; PDF </a:t>
            </a:r>
            <a:r>
              <a:rPr lang="ko-KR" altLang="en-US" sz="1400" b="1" dirty="0"/>
              <a:t>파일 변환 </a:t>
            </a:r>
            <a:r>
              <a:rPr lang="en-US" altLang="ko-KR" sz="1400" b="1" dirty="0"/>
              <a:t>– </a:t>
            </a:r>
            <a:r>
              <a:rPr lang="ko-KR" altLang="en-US" sz="1400" b="1" dirty="0"/>
              <a:t>한글 </a:t>
            </a:r>
            <a:r>
              <a:rPr lang="en-US" altLang="ko-KR" sz="1400" b="1" dirty="0"/>
              <a:t>2010 </a:t>
            </a:r>
            <a:r>
              <a:rPr lang="ko-KR" altLang="en-US" sz="1400" b="1" dirty="0"/>
              <a:t>버전일 경우 좌측 파일 탭에서 </a:t>
            </a:r>
            <a:r>
              <a:rPr lang="en-US" altLang="ko-KR" sz="1400" b="1" dirty="0"/>
              <a:t>pdf</a:t>
            </a:r>
            <a:r>
              <a:rPr lang="ko-KR" altLang="en-US" sz="1400" b="1" dirty="0"/>
              <a:t>로 저장하기 클릭 후 </a:t>
            </a:r>
            <a:r>
              <a:rPr lang="ko-KR" altLang="en-US" sz="1400" b="1" dirty="0" smtClean="0"/>
              <a:t>저장</a:t>
            </a:r>
            <a:endParaRPr lang="ko-KR" altLang="en-US" sz="1400" b="1" dirty="0"/>
          </a:p>
        </p:txBody>
      </p:sp>
      <p:grpSp>
        <p:nvGrpSpPr>
          <p:cNvPr id="7" name="그룹 6"/>
          <p:cNvGrpSpPr/>
          <p:nvPr/>
        </p:nvGrpSpPr>
        <p:grpSpPr>
          <a:xfrm>
            <a:off x="270113" y="117426"/>
            <a:ext cx="5213658" cy="354217"/>
            <a:chOff x="551384" y="615477"/>
            <a:chExt cx="6524069" cy="412698"/>
          </a:xfrm>
        </p:grpSpPr>
        <p:cxnSp>
          <p:nvCxnSpPr>
            <p:cNvPr id="8" name="직선 연결선 7"/>
            <p:cNvCxnSpPr/>
            <p:nvPr/>
          </p:nvCxnSpPr>
          <p:spPr>
            <a:xfrm>
              <a:off x="551384" y="615477"/>
              <a:ext cx="0" cy="406502"/>
            </a:xfrm>
            <a:prstGeom prst="line">
              <a:avLst/>
            </a:prstGeom>
            <a:ln w="762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87776" y="683928"/>
              <a:ext cx="6487677" cy="344247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  <a:alpha val="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Q&amp;A –  </a:t>
              </a:r>
              <a:r>
                <a:rPr lang="ko-KR" altLang="en-US" sz="2400" spc="-30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검사 결과 확인 </a:t>
              </a:r>
              <a:endParaRPr lang="ko-KR" altLang="en-US" sz="2400" spc="-3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8818" y="2435473"/>
            <a:ext cx="3624894" cy="11634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74781" y="2413145"/>
            <a:ext cx="3123411" cy="1989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15430" y="2413145"/>
            <a:ext cx="2920857" cy="19568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직사각형 15"/>
          <p:cNvSpPr/>
          <p:nvPr/>
        </p:nvSpPr>
        <p:spPr>
          <a:xfrm>
            <a:off x="5215430" y="3681089"/>
            <a:ext cx="2920857" cy="72130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8374781" y="3471650"/>
            <a:ext cx="2484376" cy="4188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752721" y="4584556"/>
            <a:ext cx="1846274" cy="35740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3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MS Word 2010</a:t>
            </a:r>
            <a:endParaRPr lang="ko-KR" altLang="en-US" sz="13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120205" y="4555428"/>
            <a:ext cx="1800200" cy="35740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3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한글 </a:t>
            </a:r>
            <a:r>
              <a:rPr lang="en-US" altLang="ko-KR" sz="13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2010</a:t>
            </a:r>
            <a:endParaRPr lang="ko-KR" altLang="en-US" sz="13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9194" y="3998607"/>
            <a:ext cx="4582354" cy="35740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위와 같은 오류 메시지 생성 시</a:t>
            </a:r>
            <a:r>
              <a:rPr lang="en-US" altLang="ko-KR" sz="13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3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PDF</a:t>
            </a:r>
            <a:r>
              <a:rPr lang="ko-KR" altLang="en-US" sz="13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로 파일 변환 후 재 검사</a:t>
            </a:r>
            <a:endParaRPr lang="en-US" altLang="ko-KR" sz="13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>
            <a:off x="4547667" y="2950862"/>
            <a:ext cx="6677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/>
        </p:spPr>
        <p:txBody>
          <a:bodyPr wrap="square" lIns="42048" tIns="54662" rIns="42048" bIns="54662" anchor="ctr" anchorCtr="1">
            <a:spAutoFit/>
          </a:bodyPr>
          <a:lstStyle/>
          <a:p>
            <a:pPr>
              <a:defRPr/>
            </a:pPr>
            <a:endParaRPr lang="ko-KR" altLang="en-US">
              <a:ln w="38100">
                <a:solidFill>
                  <a:schemeClr val="tx1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227187" y="5054204"/>
            <a:ext cx="11449272" cy="1615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02" tIns="53401" rIns="106802" bIns="53401">
            <a:spAutoFit/>
          </a:bodyPr>
          <a:lstStyle>
            <a:lvl1pPr latinLnBrk="1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9pPr>
          </a:lstStyle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>
                <a:solidFill>
                  <a:srgbClr val="FF0000"/>
                </a:solidFill>
              </a:rPr>
              <a:t>Q. </a:t>
            </a:r>
            <a:r>
              <a:rPr lang="ko-KR" altLang="en-US" sz="1400" b="1" dirty="0">
                <a:solidFill>
                  <a:srgbClr val="FF0000"/>
                </a:solidFill>
              </a:rPr>
              <a:t>최종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검사된 </a:t>
            </a:r>
            <a:r>
              <a:rPr lang="ko-KR" altLang="en-US" sz="1400" b="1" dirty="0">
                <a:solidFill>
                  <a:srgbClr val="FF0000"/>
                </a:solidFill>
              </a:rPr>
              <a:t>자료에 대한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결과 자료는 </a:t>
            </a:r>
            <a:r>
              <a:rPr lang="ko-KR" altLang="en-US" sz="1400" b="1" dirty="0">
                <a:solidFill>
                  <a:srgbClr val="FF0000"/>
                </a:solidFill>
              </a:rPr>
              <a:t>어떻게 다운로드 받을 수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있나요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?</a:t>
            </a:r>
          </a:p>
          <a:p>
            <a:pPr eaLnBrk="1" latinLnBrk="0" hangingPunct="1">
              <a:spcBef>
                <a:spcPct val="0"/>
              </a:spcBef>
              <a:buFontTx/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A : </a:t>
            </a:r>
            <a:r>
              <a:rPr lang="ko-KR" altLang="en-US" sz="1400" b="1" dirty="0" smtClean="0"/>
              <a:t>자세한 사항은 본 매뉴얼 </a:t>
            </a:r>
            <a:r>
              <a:rPr lang="en-US" altLang="ko-KR" sz="1400" b="1" dirty="0" smtClean="0"/>
              <a:t>19 page </a:t>
            </a:r>
            <a:r>
              <a:rPr lang="ko-KR" altLang="en-US" sz="1400" b="1" dirty="0" smtClean="0"/>
              <a:t>확인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바랍니다</a:t>
            </a:r>
            <a:r>
              <a:rPr lang="en-US" altLang="ko-KR" sz="1400" b="1" dirty="0" smtClean="0"/>
              <a:t>.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최종 검사 </a:t>
            </a:r>
            <a:r>
              <a:rPr lang="ko-KR" altLang="en-US" sz="1400" b="1" dirty="0"/>
              <a:t>결과 화면 </a:t>
            </a:r>
            <a:r>
              <a:rPr lang="en-US" altLang="ko-KR" sz="1400" b="1" dirty="0"/>
              <a:t>(Document viewer)</a:t>
            </a:r>
            <a:r>
              <a:rPr lang="ko-KR" altLang="en-US" sz="1400" b="1" dirty="0"/>
              <a:t>에서 좌측 하단의 </a:t>
            </a:r>
            <a:r>
              <a:rPr lang="ko-KR" altLang="en-US" sz="1400" b="1" dirty="0" smtClean="0"/>
              <a:t>아이콘 중 두 번째 프린트 아이콘</a:t>
            </a:r>
            <a:endParaRPr lang="en-US" altLang="ko-KR" sz="1400" b="1" dirty="0" smtClean="0"/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en-US" altLang="ko-KR" sz="1400" b="1" dirty="0" smtClean="0"/>
              <a:t>(               ) </a:t>
            </a:r>
            <a:r>
              <a:rPr lang="ko-KR" altLang="en-US" sz="1400" b="1" dirty="0" smtClean="0"/>
              <a:t>클릭 </a:t>
            </a:r>
            <a:r>
              <a:rPr lang="ko-KR" altLang="en-US" sz="1400" b="1" dirty="0"/>
              <a:t>시</a:t>
            </a:r>
            <a:r>
              <a:rPr lang="en-US" altLang="ko-KR" sz="1400" b="1" dirty="0" smtClean="0"/>
              <a:t>, </a:t>
            </a:r>
            <a:r>
              <a:rPr lang="en-US" altLang="ko-KR" sz="1400" b="1" dirty="0"/>
              <a:t> </a:t>
            </a:r>
            <a:r>
              <a:rPr lang="ko-KR" altLang="en-US" sz="1400" b="1" dirty="0" smtClean="0"/>
              <a:t>최종 </a:t>
            </a:r>
            <a:r>
              <a:rPr lang="ko-KR" altLang="en-US" sz="1400" b="1" dirty="0"/>
              <a:t>검사 결과 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현재 보기의 </a:t>
            </a:r>
            <a:r>
              <a:rPr lang="en-US" altLang="ko-KR" sz="1400" b="1" dirty="0"/>
              <a:t>PDF</a:t>
            </a:r>
            <a:r>
              <a:rPr lang="ko-KR" altLang="en-US" sz="1400" b="1" dirty="0"/>
              <a:t>를 </a:t>
            </a:r>
            <a:r>
              <a:rPr lang="ko-KR" altLang="en-US" sz="1400" b="1" dirty="0" smtClean="0"/>
              <a:t>다운로드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와 </a:t>
            </a:r>
            <a:r>
              <a:rPr lang="ko-KR" altLang="en-US" sz="1400" b="1" dirty="0" smtClean="0"/>
              <a:t>디지털 </a:t>
            </a:r>
            <a:r>
              <a:rPr lang="ko-KR" altLang="en-US" sz="1400" b="1" dirty="0"/>
              <a:t>수령증을 개인 </a:t>
            </a:r>
            <a:r>
              <a:rPr lang="en-US" altLang="ko-KR" sz="1400" b="1" dirty="0"/>
              <a:t>PC</a:t>
            </a:r>
            <a:r>
              <a:rPr lang="ko-KR" altLang="en-US" sz="1400" b="1" dirty="0"/>
              <a:t>에 </a:t>
            </a:r>
            <a:r>
              <a:rPr lang="en-US" altLang="ko-KR" sz="1400" b="1" dirty="0" smtClean="0"/>
              <a:t>PDF </a:t>
            </a:r>
            <a:r>
              <a:rPr lang="ko-KR" altLang="en-US" sz="1400" b="1" dirty="0" smtClean="0"/>
              <a:t>파일로 다운로드 및 출력 가능하며</a:t>
            </a:r>
            <a:r>
              <a:rPr lang="en-US" altLang="ko-KR" sz="1400" b="1" dirty="0" smtClean="0"/>
              <a:t>, </a:t>
            </a:r>
          </a:p>
          <a:p>
            <a:pPr latinLnBrk="0">
              <a:spcBef>
                <a:spcPct val="0"/>
              </a:spcBef>
              <a:buNone/>
            </a:pPr>
            <a:endParaRPr lang="en-US" altLang="ko-KR" sz="1400" b="1" dirty="0"/>
          </a:p>
          <a:p>
            <a:pPr latinLnBrk="0">
              <a:spcBef>
                <a:spcPct val="0"/>
              </a:spcBef>
              <a:buNone/>
            </a:pPr>
            <a:r>
              <a:rPr lang="ko-KR" altLang="en-US" sz="1400" b="1" dirty="0" smtClean="0"/>
              <a:t>자세한 </a:t>
            </a:r>
            <a:r>
              <a:rPr lang="ko-KR" altLang="en-US" sz="1400" b="1" dirty="0"/>
              <a:t>사항은 소속 </a:t>
            </a:r>
            <a:r>
              <a:rPr lang="ko-KR" altLang="en-US" sz="1400" b="1" dirty="0" smtClean="0"/>
              <a:t>기관의 </a:t>
            </a:r>
            <a:r>
              <a:rPr lang="ko-KR" altLang="en-US" sz="1400" b="1" dirty="0"/>
              <a:t>공지 확인 바랍니다</a:t>
            </a:r>
            <a:r>
              <a:rPr lang="en-US" altLang="ko-KR" sz="1400" b="1" dirty="0"/>
              <a:t>.</a:t>
            </a: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4668" y="5950074"/>
            <a:ext cx="534607" cy="282583"/>
          </a:xfrm>
          <a:prstGeom prst="rect">
            <a:avLst/>
          </a:prstGeom>
          <a:ln w="7620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671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타원 4"/>
          <p:cNvSpPr/>
          <p:nvPr/>
        </p:nvSpPr>
        <p:spPr>
          <a:xfrm>
            <a:off x="3354091" y="1623194"/>
            <a:ext cx="5123456" cy="3613203"/>
          </a:xfrm>
          <a:prstGeom prst="ellipse">
            <a:avLst/>
          </a:prstGeom>
          <a:solidFill>
            <a:srgbClr val="FFFFFF">
              <a:alpha val="4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802" tIns="53401" rIns="106802" bIns="53401"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772844" y="2349674"/>
            <a:ext cx="4236872" cy="969619"/>
          </a:xfrm>
          <a:prstGeom prst="rect">
            <a:avLst/>
          </a:prstGeom>
          <a:noFill/>
          <a:scene3d>
            <a:camera prst="obliqueTopLeft"/>
            <a:lightRig rig="threePt" dir="t"/>
          </a:scene3d>
        </p:spPr>
        <p:txBody>
          <a:bodyPr wrap="square" lIns="106802" tIns="53401" rIns="106802" bIns="53401" rtlCol="0">
            <a:spAutoFit/>
          </a:bodyPr>
          <a:lstStyle/>
          <a:p>
            <a:pPr algn="ctr"/>
            <a:r>
              <a:rPr lang="en-US" altLang="ko-KR" sz="5600" dirty="0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Thank you</a:t>
            </a:r>
            <a:endParaRPr lang="ko-KR" altLang="en-US" sz="5600" dirty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39187" y="4313218"/>
            <a:ext cx="4236872" cy="1492840"/>
          </a:xfrm>
          <a:prstGeom prst="rect">
            <a:avLst/>
          </a:prstGeom>
          <a:noFill/>
          <a:scene3d>
            <a:camera prst="obliqueTopLeft"/>
            <a:lightRig rig="threePt" dir="t"/>
          </a:scene3d>
        </p:spPr>
        <p:txBody>
          <a:bodyPr wrap="square" lIns="106802" tIns="53401" rIns="106802" bIns="53401" rtlCol="0">
            <a:spAutoFit/>
          </a:bodyPr>
          <a:lstStyle/>
          <a:p>
            <a:pPr algn="ctr"/>
            <a:r>
              <a:rPr lang="ko-KR" altLang="en-US" sz="1800" dirty="0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이용 문의</a:t>
            </a:r>
            <a:endParaRPr lang="en-US" altLang="ko-KR" sz="1800" dirty="0" smtClean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1800" dirty="0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1800" dirty="0" smtClean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1800" dirty="0" err="1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턴잇인</a:t>
            </a:r>
            <a:r>
              <a:rPr lang="ko-KR" altLang="en-US" sz="1800" dirty="0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코리아 </a:t>
            </a:r>
            <a:endParaRPr lang="en-US" altLang="ko-KR" sz="1800" dirty="0" smtClean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endParaRPr lang="en-US" altLang="ko-KR" sz="1800" dirty="0" smtClean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1800" dirty="0" smtClean="0">
                <a:solidFill>
                  <a:srgbClr val="044D9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Tel : 02) 6020-6868</a:t>
            </a:r>
            <a:endParaRPr lang="ko-KR" altLang="en-US" sz="1800" dirty="0">
              <a:solidFill>
                <a:srgbClr val="044D9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148FB-F5B7-4D6C-8992-2BD7D15A0F20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13588</TotalTime>
  <Words>2142</Words>
  <Application>Microsoft Office PowerPoint</Application>
  <PresentationFormat>사용자 지정</PresentationFormat>
  <Paragraphs>384</Paragraphs>
  <Slides>27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5" baseType="lpstr">
      <vt:lpstr>굴림</vt:lpstr>
      <vt:lpstr>Arial</vt:lpstr>
      <vt:lpstr>Yoon가변 윤고딕 550_TT</vt:lpstr>
      <vt:lpstr>맑은 고딕</vt:lpstr>
      <vt:lpstr>나눔고딕 ExtraBold</vt:lpstr>
      <vt:lpstr>나눔고딕</vt:lpstr>
      <vt:lpstr>Arial Unicode MS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Turnitin Korea</dc:creator>
  <cp:lastModifiedBy>Administrator</cp:lastModifiedBy>
  <cp:revision>147</cp:revision>
  <dcterms:created xsi:type="dcterms:W3CDTF">2015-10-06T10:17:56Z</dcterms:created>
  <dcterms:modified xsi:type="dcterms:W3CDTF">2016-03-21T01:18:19Z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UtMDktMDRUMDY6MzA6MDlaIiwicElEIjo0MTk0MzA0LCJ0cmFjZUlkIjoiNzk4NkJGRUMzMjVDNDMyRTk0Qzc4RDY2N0U0QkJDNkUiLCJ1c2VyQ29kZSI6IjEyNDgwNiJ9LCJub2RlMiI6eyJkc2QiOiIwMTAwMDAwMDAwMDAyNjQzIiwibG9nVGltZSI6IjIwMjUtMDktMDRUMDY6MzA6MDlaIiwicElEIjo0MTk0MzA0LCJ0cmFjZUlkIjoiNzk4NkJGRUMzMjVDNDMyRTk0Qzc4RDY2N0U0QkJDNkUiLCJ1c2VyQ29kZSI6IjEyNDgwNiJ9LCJub2RlMyI6eyJkc2QiOiIwMTAwMDAwMDAwMDAyNjQzIiwibG9nVGltZSI6IjIwMjUtMDktMDRUMDY6MzA6MDlaIiwicElEIjo0MTk0MzA0LCJ0cmFjZUlkIjoiNzk4NkJGRUMzMjVDNDMyRTk0Qzc4RDY2N0U0QkJDNkUiLCJ1c2VyQ29kZSI6IjEyNDgwNiJ9LCJub2RlNCI6eyJkc2QiOiIwMTAwMDAwMDAwMDAyNjQzIiwibG9nVGltZSI6IjIwMjUtMDktMDRUMDY6MzA6MDlaIiwicElEIjo0MTk0MzA0LCJ0cmFjZUlkIjoiNzk4NkJGRUMzMjVDNDMyRTk0Qzc4RDY2N0U0QkJDNkUiLCJ1c2VyQ29kZSI6IjEyNDgwNiJ9LCJub2RlNSI6eyJkc2QiOiIwMDAwMDAwMDAwMDAwMDAwIiwibG9nVGltZSI6IjIwMjUtMDktMDRUMDY6MzI6NTFaIiwicElEIjoyMDQ4LCJ0cmFjZUlkIjoiMDk0NTg1Q0FGRjVFNDY2M0I1RTQ2Q0JGRkRDOTY5OTMiLCJ1c2VyQ29kZSI6IjEyNDgwNiJ9LCJub2RlQ291bnQiOjJ9</vt:lpwstr>
  </property>
</Properties>
</file>